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69" r:id="rId5"/>
    <p:sldId id="281" r:id="rId6"/>
    <p:sldId id="270" r:id="rId7"/>
    <p:sldId id="271" r:id="rId8"/>
    <p:sldId id="272" r:id="rId9"/>
    <p:sldId id="282" r:id="rId10"/>
    <p:sldId id="283" r:id="rId11"/>
    <p:sldId id="289" r:id="rId12"/>
    <p:sldId id="284" r:id="rId13"/>
    <p:sldId id="285" r:id="rId14"/>
    <p:sldId id="290" r:id="rId15"/>
    <p:sldId id="286" r:id="rId16"/>
    <p:sldId id="291" r:id="rId17"/>
    <p:sldId id="287" r:id="rId18"/>
    <p:sldId id="292" r:id="rId19"/>
    <p:sldId id="293" r:id="rId20"/>
    <p:sldId id="288" r:id="rId21"/>
    <p:sldId id="294" r:id="rId22"/>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E9F1"/>
    <a:srgbClr val="AFC7DA"/>
    <a:srgbClr val="EDC25A"/>
    <a:srgbClr val="EEC665"/>
    <a:srgbClr val="1F517D"/>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2"/>
  </p:normalViewPr>
  <p:slideViewPr>
    <p:cSldViewPr>
      <p:cViewPr varScale="1">
        <p:scale>
          <a:sx n="105" d="100"/>
          <a:sy n="105" d="100"/>
        </p:scale>
        <p:origin x="834" y="96"/>
      </p:cViewPr>
      <p:guideLst>
        <p:guide orient="horz" pos="2160"/>
        <p:guide pos="3839"/>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Watson" userId="d4990f79-c75a-46af-ac49-b754df89b327" providerId="ADAL" clId="{DA75F6D0-AEBA-454B-B0F7-CCCE069657F1}"/>
    <pc:docChg chg="custSel modSld">
      <pc:chgData name="John Watson" userId="d4990f79-c75a-46af-ac49-b754df89b327" providerId="ADAL" clId="{DA75F6D0-AEBA-454B-B0F7-CCCE069657F1}" dt="2026-07-06T13:12:09.305" v="75" actId="20577"/>
      <pc:docMkLst>
        <pc:docMk/>
      </pc:docMkLst>
      <pc:sldChg chg="modSp mod">
        <pc:chgData name="John Watson" userId="d4990f79-c75a-46af-ac49-b754df89b327" providerId="ADAL" clId="{DA75F6D0-AEBA-454B-B0F7-CCCE069657F1}" dt="2026-07-06T13:12:09.305" v="75" actId="20577"/>
        <pc:sldMkLst>
          <pc:docMk/>
          <pc:sldMk cId="2148204771" sldId="294"/>
        </pc:sldMkLst>
        <pc:spChg chg="mod">
          <ac:chgData name="John Watson" userId="d4990f79-c75a-46af-ac49-b754df89b327" providerId="ADAL" clId="{DA75F6D0-AEBA-454B-B0F7-CCCE069657F1}" dt="2026-07-06T13:12:09.305" v="75" actId="20577"/>
          <ac:spMkLst>
            <pc:docMk/>
            <pc:sldMk cId="2148204771" sldId="294"/>
            <ac:spMk id="2" creationId="{21ACB889-3A50-89ED-25C3-02B0F1B033A9}"/>
          </ac:spMkLst>
        </pc:spChg>
        <pc:spChg chg="mod">
          <ac:chgData name="John Watson" userId="d4990f79-c75a-46af-ac49-b754df89b327" providerId="ADAL" clId="{DA75F6D0-AEBA-454B-B0F7-CCCE069657F1}" dt="2026-07-06T13:11:51.755" v="44" actId="20577"/>
          <ac:spMkLst>
            <pc:docMk/>
            <pc:sldMk cId="2148204771" sldId="294"/>
            <ac:spMk id="3" creationId="{F7AC8DEC-C06F-4F29-3505-19896DD48C2B}"/>
          </ac:spMkLst>
        </pc:spChg>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06T18:47:10.027" v="1"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E30B5F8-4293-4A4D-E117-44F08B863341}"/>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1E68A8A-A0F6-169D-2E49-56588CB023D3}"/>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810D14EF-FFE0-41ED-B94D-2FDC192A88D9}" type="slidenum">
              <a:rPr lang="en-US" smtClean="0"/>
              <a:t>‹#›</a:t>
            </a:fld>
            <a:endParaRPr lang="en-US"/>
          </a:p>
        </p:txBody>
      </p:sp>
    </p:spTree>
    <p:extLst>
      <p:ext uri="{BB962C8B-B14F-4D97-AF65-F5344CB8AC3E}">
        <p14:creationId xmlns:p14="http://schemas.microsoft.com/office/powerpoint/2010/main" val="392673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13A3B8C8-022C-46FF-A7B8-DA54EE735C2A}" type="datetimeFigureOut">
              <a:rPr lang="en-US" smtClean="0"/>
              <a:t>7/6/2026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E14FB102-A22E-473F-A735-240D5AAA43D4}" type="slidenum">
              <a:rPr lang="en-US" smtClean="0"/>
              <a:t>‹#›</a:t>
            </a:fld>
            <a:endParaRPr lang="en-US"/>
          </a:p>
        </p:txBody>
      </p:sp>
    </p:spTree>
    <p:extLst>
      <p:ext uri="{BB962C8B-B14F-4D97-AF65-F5344CB8AC3E}">
        <p14:creationId xmlns:p14="http://schemas.microsoft.com/office/powerpoint/2010/main" val="2602899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4FB102-A22E-473F-A735-240D5AAA43D4}" type="slidenum">
              <a:rPr lang="en-US" smtClean="0"/>
              <a:t>1</a:t>
            </a:fld>
            <a:endParaRPr lang="en-US"/>
          </a:p>
        </p:txBody>
      </p:sp>
    </p:spTree>
    <p:extLst>
      <p:ext uri="{BB962C8B-B14F-4D97-AF65-F5344CB8AC3E}">
        <p14:creationId xmlns:p14="http://schemas.microsoft.com/office/powerpoint/2010/main" val="954783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Nick-The few of the best examples Jesus gave us was when they where crossing the sea of Galilee, Jesus is sleeping with not a care in the world and all around him, His disciples are frantic as a ants in a thunderstorm.  I believe Jesus was teaching his disciples what it meant to seek self-care and to trust that God would see to their every needs.  </a:t>
            </a:r>
          </a:p>
        </p:txBody>
      </p:sp>
      <p:sp>
        <p:nvSpPr>
          <p:cNvPr id="4" name="Slide Number Placeholder 3"/>
          <p:cNvSpPr>
            <a:spLocks noGrp="1"/>
          </p:cNvSpPr>
          <p:nvPr>
            <p:ph type="sldNum" sz="quarter" idx="5"/>
          </p:nvPr>
        </p:nvSpPr>
        <p:spPr/>
        <p:txBody>
          <a:bodyPr/>
          <a:lstStyle/>
          <a:p>
            <a:fld id="{E14FB102-A22E-473F-A735-240D5AAA43D4}" type="slidenum">
              <a:rPr lang="en-US" smtClean="0"/>
              <a:t>10</a:t>
            </a:fld>
            <a:endParaRPr lang="en-US"/>
          </a:p>
        </p:txBody>
      </p:sp>
    </p:spTree>
    <p:extLst>
      <p:ext uri="{BB962C8B-B14F-4D97-AF65-F5344CB8AC3E}">
        <p14:creationId xmlns:p14="http://schemas.microsoft.com/office/powerpoint/2010/main" val="160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r>
              <a:rPr lang="en-US" sz="1200" kern="1200" dirty="0">
                <a:solidFill>
                  <a:schemeClr val="tx1"/>
                </a:solidFill>
                <a:effectLst/>
                <a:latin typeface="+mn-lt"/>
                <a:ea typeface="+mn-ea"/>
                <a:cs typeface="+mn-cs"/>
              </a:rPr>
              <a:t>When Jesus spoke of the "soul" (</a:t>
            </a:r>
            <a:r>
              <a:rPr lang="en-US" sz="1200" i="1" kern="1200" dirty="0" err="1">
                <a:solidFill>
                  <a:schemeClr val="tx1"/>
                </a:solidFill>
                <a:effectLst/>
                <a:latin typeface="+mn-lt"/>
                <a:ea typeface="+mn-ea"/>
                <a:cs typeface="+mn-cs"/>
              </a:rPr>
              <a:t>psuche</a:t>
            </a:r>
            <a:r>
              <a:rPr lang="en-US" sz="1200" kern="1200" dirty="0">
                <a:solidFill>
                  <a:schemeClr val="tx1"/>
                </a:solidFill>
                <a:effectLst/>
                <a:latin typeface="+mn-lt"/>
                <a:ea typeface="+mn-ea"/>
                <a:cs typeface="+mn-cs"/>
              </a:rPr>
              <a:t> in Greek), He referred to your seat of life, mind, and emotions. Share these three specific texts with the room: </a:t>
            </a:r>
          </a:p>
          <a:p>
            <a:pPr lvl="0"/>
            <a:r>
              <a:rPr lang="en-US" sz="1200" b="1" kern="1200" dirty="0">
                <a:solidFill>
                  <a:schemeClr val="tx1"/>
                </a:solidFill>
                <a:effectLst/>
                <a:latin typeface="+mn-lt"/>
                <a:ea typeface="+mn-ea"/>
                <a:cs typeface="+mn-cs"/>
              </a:rPr>
              <a:t>The Source of Rest (Matthew 11:28-30):</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“Come to me, all you who are weary and burdened, and I will give you rest... you will find rest for your souls.”</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Kairos Context:</a:t>
            </a:r>
            <a:r>
              <a:rPr lang="en-US" sz="1200" kern="1200" dirty="0">
                <a:solidFill>
                  <a:schemeClr val="tx1"/>
                </a:solidFill>
                <a:effectLst/>
                <a:latin typeface="+mn-lt"/>
                <a:ea typeface="+mn-ea"/>
                <a:cs typeface="+mn-cs"/>
              </a:rPr>
              <a:t> Jesus distinguishes between physical exhaustion and soul exhaustion. He promises a specific rest that fixes the "heavy baggage" we carry back across the prison threshold. </a:t>
            </a:r>
          </a:p>
          <a:p>
            <a:pPr lvl="0"/>
            <a:r>
              <a:rPr lang="en-US" sz="1200" b="1" kern="1200" dirty="0">
                <a:solidFill>
                  <a:schemeClr val="tx1"/>
                </a:solidFill>
                <a:effectLst/>
                <a:latin typeface="+mn-lt"/>
                <a:ea typeface="+mn-ea"/>
                <a:cs typeface="+mn-cs"/>
              </a:rPr>
              <a:t>The Value of the Soul (Matthew 16:26):</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“What good will it be for someone to gain the whole world, yet forfeit their soul?”</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Kairos Context:</a:t>
            </a:r>
            <a:r>
              <a:rPr lang="en-US" sz="1200" kern="1200" dirty="0">
                <a:solidFill>
                  <a:schemeClr val="tx1"/>
                </a:solidFill>
                <a:effectLst/>
                <a:latin typeface="+mn-lt"/>
                <a:ea typeface="+mn-ea"/>
                <a:cs typeface="+mn-cs"/>
              </a:rPr>
              <a:t> Paraphrased for volunteers: </a:t>
            </a:r>
            <a:r>
              <a:rPr lang="en-US" sz="1200" i="1" kern="1200" dirty="0">
                <a:solidFill>
                  <a:schemeClr val="tx1"/>
                </a:solidFill>
                <a:effectLst/>
                <a:latin typeface="+mn-lt"/>
                <a:ea typeface="+mn-ea"/>
                <a:cs typeface="+mn-cs"/>
              </a:rPr>
              <a:t>What good is it if you convert the entire cell block, but lose your own peace, marriage, or mental health in the process?</a:t>
            </a:r>
            <a:r>
              <a:rPr lang="en-US" sz="1200" kern="1200" dirty="0">
                <a:solidFill>
                  <a:schemeClr val="tx1"/>
                </a:solidFill>
                <a:effectLst/>
                <a:latin typeface="+mn-lt"/>
                <a:ea typeface="+mn-ea"/>
                <a:cs typeface="+mn-cs"/>
              </a:rPr>
              <a:t> The soul of the volunteer matters as much to God as the soul of the resident.</a:t>
            </a:r>
          </a:p>
          <a:p>
            <a:pPr lvl="0"/>
            <a:r>
              <a:rPr lang="en-US" sz="1200" b="1" kern="1200" dirty="0">
                <a:solidFill>
                  <a:schemeClr val="tx1"/>
                </a:solidFill>
                <a:effectLst/>
                <a:latin typeface="+mn-lt"/>
                <a:ea typeface="+mn-ea"/>
                <a:cs typeface="+mn-cs"/>
              </a:rPr>
              <a:t>The Commandment Priority (Mark 12:30):</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“Love the Lord your God with all your heart and with all your soul and with all your mind and with all your strength.”</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Kairos Context:</a:t>
            </a:r>
            <a:r>
              <a:rPr lang="en-US" sz="1200" kern="1200" dirty="0">
                <a:solidFill>
                  <a:schemeClr val="tx1"/>
                </a:solidFill>
                <a:effectLst/>
                <a:latin typeface="+mn-lt"/>
                <a:ea typeface="+mn-ea"/>
                <a:cs typeface="+mn-cs"/>
              </a:rPr>
              <a:t> Loving God with a healthy soul precedes loving your neighbor (the resident) effectively. A fractured soul produces fractured ministry. </a:t>
            </a: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11</a:t>
            </a:fld>
            <a:endParaRPr lang="en-US"/>
          </a:p>
        </p:txBody>
      </p:sp>
    </p:spTree>
    <p:extLst>
      <p:ext uri="{BB962C8B-B14F-4D97-AF65-F5344CB8AC3E}">
        <p14:creationId xmlns:p14="http://schemas.microsoft.com/office/powerpoint/2010/main" val="3706505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Nick-We need to get away, find that place that brings you true fulfilling peace and just pray.  Talk to the Father, He wants to know our struggles and troubles.</a:t>
            </a:r>
          </a:p>
          <a:p>
            <a:pPr marL="228600" indent="-228600">
              <a:buAutoNum type="arabicPeriod"/>
            </a:pPr>
            <a:r>
              <a:rPr lang="en-US" dirty="0"/>
              <a:t>Honoring the body as a temple, recognizing your limits, and retreating to Christ for rest and renewal.</a:t>
            </a:r>
          </a:p>
          <a:p>
            <a:pPr marL="228600" indent="-228600">
              <a:buAutoNum type="arabicPeriod"/>
            </a:pPr>
            <a:r>
              <a:rPr lang="en-US" dirty="0"/>
              <a:t>Attending church services, go to be filled with the Word and not to serve (too often we go to church and serve others, rather than be served, take a break and let others love on you.</a:t>
            </a:r>
          </a:p>
          <a:p>
            <a:pPr marL="228600" indent="-228600">
              <a:buAutoNum type="arabicPeriod"/>
            </a:pPr>
            <a:r>
              <a:rPr lang="en-US" dirty="0"/>
              <a:t>Hobbies that bring you peace, I find my greatest peace when I’m working in my woodshop or trimming our crazy knockout roses.</a:t>
            </a:r>
          </a:p>
        </p:txBody>
      </p:sp>
      <p:sp>
        <p:nvSpPr>
          <p:cNvPr id="4" name="Slide Number Placeholder 3"/>
          <p:cNvSpPr>
            <a:spLocks noGrp="1"/>
          </p:cNvSpPr>
          <p:nvPr>
            <p:ph type="sldNum" sz="quarter" idx="5"/>
          </p:nvPr>
        </p:nvSpPr>
        <p:spPr/>
        <p:txBody>
          <a:bodyPr/>
          <a:lstStyle/>
          <a:p>
            <a:fld id="{E14FB102-A22E-473F-A735-240D5AAA43D4}" type="slidenum">
              <a:rPr lang="en-US" smtClean="0"/>
              <a:t>12</a:t>
            </a:fld>
            <a:endParaRPr lang="en-US"/>
          </a:p>
        </p:txBody>
      </p:sp>
    </p:spTree>
    <p:extLst>
      <p:ext uri="{BB962C8B-B14F-4D97-AF65-F5344CB8AC3E}">
        <p14:creationId xmlns:p14="http://schemas.microsoft.com/office/powerpoint/2010/main" val="1320867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a:t>
            </a:r>
          </a:p>
        </p:txBody>
      </p:sp>
      <p:sp>
        <p:nvSpPr>
          <p:cNvPr id="4" name="Slide Number Placeholder 3"/>
          <p:cNvSpPr>
            <a:spLocks noGrp="1"/>
          </p:cNvSpPr>
          <p:nvPr>
            <p:ph type="sldNum" sz="quarter" idx="5"/>
          </p:nvPr>
        </p:nvSpPr>
        <p:spPr/>
        <p:txBody>
          <a:bodyPr/>
          <a:lstStyle/>
          <a:p>
            <a:fld id="{E14FB102-A22E-473F-A735-240D5AAA43D4}" type="slidenum">
              <a:rPr lang="en-US" smtClean="0"/>
              <a:t>13</a:t>
            </a:fld>
            <a:endParaRPr lang="en-US"/>
          </a:p>
        </p:txBody>
      </p:sp>
    </p:spTree>
    <p:extLst>
      <p:ext uri="{BB962C8B-B14F-4D97-AF65-F5344CB8AC3E}">
        <p14:creationId xmlns:p14="http://schemas.microsoft.com/office/powerpoint/2010/main" val="418977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r>
              <a:rPr lang="en-US" sz="1200" b="1" kern="1200" dirty="0">
                <a:solidFill>
                  <a:schemeClr val="tx1"/>
                </a:solidFill>
                <a:effectLst/>
                <a:latin typeface="+mn-lt"/>
                <a:ea typeface="+mn-ea"/>
                <a:cs typeface="+mn-cs"/>
              </a:rPr>
              <a:t>Practical Disciplines for Soul Care</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"3-on, 1-off" Policy:</a:t>
            </a:r>
            <a:r>
              <a:rPr lang="en-US" sz="1200" kern="1200" dirty="0">
                <a:solidFill>
                  <a:schemeClr val="tx1"/>
                </a:solidFill>
                <a:effectLst/>
                <a:latin typeface="+mn-lt"/>
                <a:ea typeface="+mn-ea"/>
                <a:cs typeface="+mn-cs"/>
              </a:rPr>
              <a:t> Strictly adhere to the Kairos rotation guideline. After serving on three consecutive weekend teams, step away for at least one full cycle. Use this time strictly to receive, not give. </a:t>
            </a:r>
          </a:p>
          <a:p>
            <a:pPr lvl="0"/>
            <a:r>
              <a:rPr lang="en-US" sz="1200" b="1" kern="1200" dirty="0">
                <a:solidFill>
                  <a:schemeClr val="tx1"/>
                </a:solidFill>
                <a:effectLst/>
                <a:latin typeface="+mn-lt"/>
                <a:ea typeface="+mn-ea"/>
                <a:cs typeface="+mn-cs"/>
              </a:rPr>
              <a:t>Emotional Decompression:</a:t>
            </a:r>
            <a:r>
              <a:rPr lang="en-US" sz="1200" kern="1200" dirty="0">
                <a:solidFill>
                  <a:schemeClr val="tx1"/>
                </a:solidFill>
                <a:effectLst/>
                <a:latin typeface="+mn-lt"/>
                <a:ea typeface="+mn-ea"/>
                <a:cs typeface="+mn-cs"/>
              </a:rPr>
              <a:t> Establish a 24-hour "silence or low-stimulus" boundary immediately following a Kairos Inside or Torch weekend to process the heavy emotional atmosphere of a correctional facility.</a:t>
            </a:r>
          </a:p>
          <a:p>
            <a:pPr lvl="0"/>
            <a:r>
              <a:rPr lang="en-US" sz="1200" b="1" kern="1200" dirty="0">
                <a:solidFill>
                  <a:schemeClr val="tx1"/>
                </a:solidFill>
                <a:effectLst/>
                <a:latin typeface="+mn-lt"/>
                <a:ea typeface="+mn-ea"/>
                <a:cs typeface="+mn-cs"/>
              </a:rPr>
              <a:t>Holy Delegation:</a:t>
            </a:r>
            <a:r>
              <a:rPr lang="en-US" sz="1200" kern="1200" dirty="0">
                <a:solidFill>
                  <a:schemeClr val="tx1"/>
                </a:solidFill>
                <a:effectLst/>
                <a:latin typeface="+mn-lt"/>
                <a:ea typeface="+mn-ea"/>
                <a:cs typeface="+mn-cs"/>
              </a:rPr>
              <a:t> Intentionally step back to provide space for new volunteers to lead. Recognize that holding onto a ministry role indefinitely starves others of their calling and accelerates your own burnout.</a:t>
            </a:r>
          </a:p>
          <a:p>
            <a:pPr lvl="0"/>
            <a:r>
              <a:rPr lang="en-US" sz="1200" b="1" kern="1200" dirty="0">
                <a:solidFill>
                  <a:schemeClr val="tx1"/>
                </a:solidFill>
                <a:effectLst/>
                <a:latin typeface="+mn-lt"/>
                <a:ea typeface="+mn-ea"/>
                <a:cs typeface="+mn-cs"/>
              </a:rPr>
              <a:t>Scriptural Guardrails:</a:t>
            </a:r>
            <a:r>
              <a:rPr lang="en-US" sz="1200" kern="1200" dirty="0">
                <a:solidFill>
                  <a:schemeClr val="tx1"/>
                </a:solidFill>
                <a:effectLst/>
                <a:latin typeface="+mn-lt"/>
                <a:ea typeface="+mn-ea"/>
                <a:cs typeface="+mn-cs"/>
              </a:rPr>
              <a:t> Guard your mind by replacing the trauma stories heard inside the prison walls with scripture meditation (e.g., Philippians 4:8) during your drive home.</a:t>
            </a: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14</a:t>
            </a:fld>
            <a:endParaRPr lang="en-US"/>
          </a:p>
        </p:txBody>
      </p:sp>
    </p:spTree>
    <p:extLst>
      <p:ext uri="{BB962C8B-B14F-4D97-AF65-F5344CB8AC3E}">
        <p14:creationId xmlns:p14="http://schemas.microsoft.com/office/powerpoint/2010/main" val="2614454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r>
              <a:rPr lang="en-US" sz="1200" kern="1200" dirty="0">
                <a:solidFill>
                  <a:schemeClr val="tx1"/>
                </a:solidFill>
                <a:effectLst/>
                <a:latin typeface="+mn-lt"/>
                <a:ea typeface="+mn-ea"/>
                <a:cs typeface="+mn-cs"/>
              </a:rPr>
              <a:t>Veteran volunteers often resist taking their mandatory time off. Use these biblical counters when leaders say, </a:t>
            </a:r>
            <a:r>
              <a:rPr lang="en-US" sz="1200" i="1" kern="1200" dirty="0">
                <a:solidFill>
                  <a:schemeClr val="tx1"/>
                </a:solidFill>
                <a:effectLst/>
                <a:latin typeface="+mn-lt"/>
                <a:ea typeface="+mn-ea"/>
                <a:cs typeface="+mn-cs"/>
              </a:rPr>
              <a:t>"If I don't do it, who will?"</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"The harvest is plentiful, so I must keep pushing."</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"I'm Indispensable" Argument: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 facility needs my specific experience, and the team is short-handed."</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Scriptural Response: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Exodus 18:17-18</a:t>
            </a:r>
            <a:r>
              <a:rPr lang="en-US" sz="1200" kern="1200" dirty="0">
                <a:solidFill>
                  <a:schemeClr val="tx1"/>
                </a:solidFill>
                <a:effectLst/>
                <a:latin typeface="+mn-lt"/>
                <a:ea typeface="+mn-ea"/>
                <a:cs typeface="+mn-cs"/>
              </a:rPr>
              <a:t>. Jethro tells Moses, </a:t>
            </a:r>
            <a:r>
              <a:rPr lang="en-US" sz="1200" i="1" kern="1200" dirty="0">
                <a:solidFill>
                  <a:schemeClr val="tx1"/>
                </a:solidFill>
                <a:effectLst/>
                <a:latin typeface="+mn-lt"/>
                <a:ea typeface="+mn-ea"/>
                <a:cs typeface="+mn-cs"/>
              </a:rPr>
              <a:t>“What you are doing is not good. You and these people who come to you will only wear yourselves out. The work is too heavy for you; you cannot handle it alone.”</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Kairos Application:</a:t>
            </a:r>
            <a:r>
              <a:rPr lang="en-US" sz="1200" kern="1200" dirty="0">
                <a:solidFill>
                  <a:schemeClr val="tx1"/>
                </a:solidFill>
                <a:effectLst/>
                <a:latin typeface="+mn-lt"/>
                <a:ea typeface="+mn-ea"/>
                <a:cs typeface="+mn-cs"/>
              </a:rPr>
              <a:t> Refusing to step down does not make you a hero; it makes you a bottleneck. Moses had to delegate to save his life and the nation. Your rest forces the team to identify and train the next generation of leaders. </a:t>
            </a:r>
          </a:p>
          <a:p>
            <a:pPr lvl="0"/>
            <a:r>
              <a:rPr lang="en-US" sz="1200" b="1" kern="1200" dirty="0">
                <a:solidFill>
                  <a:schemeClr val="tx1"/>
                </a:solidFill>
                <a:effectLst/>
                <a:latin typeface="+mn-lt"/>
                <a:ea typeface="+mn-ea"/>
                <a:cs typeface="+mn-cs"/>
              </a:rPr>
              <a:t>The "Guilt-Driven Serving" Argument: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 feel guilty resting when there are still lost souls inside that prison compound."</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Scriptural Response: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Mark 6:30-31</a:t>
            </a:r>
            <a:r>
              <a:rPr lang="en-US" sz="1200" kern="1200" dirty="0">
                <a:solidFill>
                  <a:schemeClr val="tx1"/>
                </a:solidFill>
                <a:effectLst/>
                <a:latin typeface="+mn-lt"/>
                <a:ea typeface="+mn-ea"/>
                <a:cs typeface="+mn-cs"/>
              </a:rPr>
              <a:t>. After the apostles did intense ministry, Jesus said, </a:t>
            </a:r>
            <a:r>
              <a:rPr lang="en-US" sz="1200" i="1" kern="1200" dirty="0">
                <a:solidFill>
                  <a:schemeClr val="tx1"/>
                </a:solidFill>
                <a:effectLst/>
                <a:latin typeface="+mn-lt"/>
                <a:ea typeface="+mn-ea"/>
                <a:cs typeface="+mn-cs"/>
              </a:rPr>
              <a:t>“‘Come with me by yourselves to a quiet place and get some rest.’ For so many people were coming and going that they had no even time to eat.”</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Kairos Application:</a:t>
            </a:r>
            <a:r>
              <a:rPr lang="en-US" sz="1200" kern="1200" dirty="0">
                <a:solidFill>
                  <a:schemeClr val="tx1"/>
                </a:solidFill>
                <a:effectLst/>
                <a:latin typeface="+mn-lt"/>
                <a:ea typeface="+mn-ea"/>
                <a:cs typeface="+mn-cs"/>
              </a:rPr>
              <a:t> Jesus commanded rest </a:t>
            </a:r>
            <a:r>
              <a:rPr lang="en-US" sz="1200" i="1" kern="1200" dirty="0">
                <a:solidFill>
                  <a:schemeClr val="tx1"/>
                </a:solidFill>
                <a:effectLst/>
                <a:latin typeface="+mn-lt"/>
                <a:ea typeface="+mn-ea"/>
                <a:cs typeface="+mn-cs"/>
              </a:rPr>
              <a:t>while</a:t>
            </a:r>
            <a:r>
              <a:rPr lang="en-US" sz="1200" kern="1200" dirty="0">
                <a:solidFill>
                  <a:schemeClr val="tx1"/>
                </a:solidFill>
                <a:effectLst/>
                <a:latin typeface="+mn-lt"/>
                <a:ea typeface="+mn-ea"/>
                <a:cs typeface="+mn-cs"/>
              </a:rPr>
              <a:t> the crowds were still starving and desperate. He did not prioritize the crowd's immediate demand over His disciples' baseline health. If Jesus permits you to stop serving, you must permit yourself to stop.</a:t>
            </a:r>
          </a:p>
          <a:p>
            <a:pPr lvl="0"/>
            <a:r>
              <a:rPr lang="en-US" sz="1200" b="1" kern="1200" dirty="0">
                <a:solidFill>
                  <a:schemeClr val="tx1"/>
                </a:solidFill>
                <a:effectLst/>
                <a:latin typeface="+mn-lt"/>
                <a:ea typeface="+mn-ea"/>
                <a:cs typeface="+mn-cs"/>
              </a:rPr>
              <a:t>The "Grit Over Grace" Argument: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"God gives me supernatural strength; I don't get burned out."</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Scriptural Response: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1 Kings 19:4-7</a:t>
            </a:r>
            <a:r>
              <a:rPr lang="en-US" sz="1200" kern="1200" dirty="0">
                <a:solidFill>
                  <a:schemeClr val="tx1"/>
                </a:solidFill>
                <a:effectLst/>
                <a:latin typeface="+mn-lt"/>
                <a:ea typeface="+mn-ea"/>
                <a:cs typeface="+mn-cs"/>
              </a:rPr>
              <a:t>. Elijah was spiritually powerful but became suicidal from exhaustion. God did not send a spiritual lecture; He sent an angel with food and a mandate to sleep.</a:t>
            </a:r>
          </a:p>
          <a:p>
            <a:pPr lvl="0"/>
            <a:r>
              <a:rPr lang="en-US" sz="1200" b="1" kern="1200" dirty="0">
                <a:solidFill>
                  <a:schemeClr val="tx1"/>
                </a:solidFill>
                <a:effectLst/>
                <a:latin typeface="+mn-lt"/>
                <a:ea typeface="+mn-ea"/>
                <a:cs typeface="+mn-cs"/>
              </a:rPr>
              <a:t>Kairos Application:</a:t>
            </a:r>
            <a:r>
              <a:rPr lang="en-US" sz="1200" kern="1200" dirty="0">
                <a:solidFill>
                  <a:schemeClr val="tx1"/>
                </a:solidFill>
                <a:effectLst/>
                <a:latin typeface="+mn-lt"/>
                <a:ea typeface="+mn-ea"/>
                <a:cs typeface="+mn-cs"/>
              </a:rPr>
              <a:t> You are a spirit, but you live in a physical body with a psychological soul. Supernatural anointing does not override your basic biological and emotional design. God orders naps and snacks for exhausted giants of the faith</a:t>
            </a: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15</a:t>
            </a:fld>
            <a:endParaRPr lang="en-US"/>
          </a:p>
        </p:txBody>
      </p:sp>
    </p:spTree>
    <p:extLst>
      <p:ext uri="{BB962C8B-B14F-4D97-AF65-F5344CB8AC3E}">
        <p14:creationId xmlns:p14="http://schemas.microsoft.com/office/powerpoint/2010/main" val="17055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r>
              <a:rPr lang="en-US" sz="1200" b="1" kern="1200" dirty="0">
                <a:solidFill>
                  <a:schemeClr val="tx1"/>
                </a:solidFill>
                <a:effectLst/>
                <a:latin typeface="+mn-lt"/>
                <a:ea typeface="+mn-ea"/>
                <a:cs typeface="+mn-cs"/>
              </a:rPr>
              <a:t>Managing the Transition Home: The 48-Hour Protocol</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Exiting a prison yard (Kairos Inside/Torch) or a high-trauma room (Kairos Outside) causes an abrupt shift in environment. This protocol helps volunteers decompress without offloading tension onto family members.</a:t>
            </a:r>
          </a:p>
          <a:p>
            <a:pPr lvl="1"/>
            <a:r>
              <a:rPr lang="en-US" sz="1200" kern="1200" dirty="0">
                <a:solidFill>
                  <a:schemeClr val="tx1"/>
                </a:solidFill>
                <a:effectLst/>
                <a:latin typeface="+mn-lt"/>
                <a:ea typeface="+mn-ea"/>
                <a:cs typeface="+mn-cs"/>
              </a:rPr>
              <a:t>The</a:t>
            </a:r>
            <a:r>
              <a:rPr lang="en-US" sz="1200" b="1" kern="1200" dirty="0">
                <a:solidFill>
                  <a:schemeClr val="tx1"/>
                </a:solidFill>
                <a:effectLst/>
                <a:latin typeface="+mn-lt"/>
                <a:ea typeface="+mn-ea"/>
                <a:cs typeface="+mn-cs"/>
              </a:rPr>
              <a:t> "Silent Windshield" Rule (First 60 Minutes):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Do not immediately turn on high-energy music, news, or podcasts on the drive home.</a:t>
            </a:r>
          </a:p>
          <a:p>
            <a:pPr lvl="0"/>
            <a:r>
              <a:rPr lang="en-US" sz="1200" kern="1200" dirty="0">
                <a:solidFill>
                  <a:schemeClr val="tx1"/>
                </a:solidFill>
                <a:effectLst/>
                <a:latin typeface="+mn-lt"/>
                <a:ea typeface="+mn-ea"/>
                <a:cs typeface="+mn-cs"/>
              </a:rPr>
              <a:t>Drive the first 30 to 60 minutes in complete silence. This allows your brain to shift out of the hyper-vigilant state required inside a correctional facility.</a:t>
            </a:r>
          </a:p>
          <a:p>
            <a:pPr lvl="1"/>
            <a:r>
              <a:rPr lang="en-US" sz="1200" kern="1200" dirty="0">
                <a:solidFill>
                  <a:schemeClr val="tx1"/>
                </a:solidFill>
                <a:effectLst/>
                <a:latin typeface="+mn-lt"/>
                <a:ea typeface="+mn-ea"/>
                <a:cs typeface="+mn-cs"/>
              </a:rPr>
              <a:t>The</a:t>
            </a:r>
            <a:r>
              <a:rPr lang="en-US" sz="1200" b="1" kern="1200" dirty="0">
                <a:solidFill>
                  <a:schemeClr val="tx1"/>
                </a:solidFill>
                <a:effectLst/>
                <a:latin typeface="+mn-lt"/>
                <a:ea typeface="+mn-ea"/>
                <a:cs typeface="+mn-cs"/>
              </a:rPr>
              <a:t> "Gate Pass" Mental Drop:</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 you drive past the final security checkpoint or facility sign, pray a definitive prayer: </a:t>
            </a:r>
            <a:r>
              <a:rPr lang="en-US" sz="1200" i="1" kern="1200" dirty="0">
                <a:solidFill>
                  <a:schemeClr val="tx1"/>
                </a:solidFill>
                <a:effectLst/>
                <a:latin typeface="+mn-lt"/>
                <a:ea typeface="+mn-ea"/>
                <a:cs typeface="+mn-cs"/>
              </a:rPr>
              <a:t>"Father, I leave the residents in Your hands. I step out of my role as their minister and step back into my role as a spouse/parent/friend. They belong to You."</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Set</a:t>
            </a:r>
            <a:r>
              <a:rPr lang="en-US" sz="1200" b="1" kern="1200" dirty="0">
                <a:solidFill>
                  <a:schemeClr val="tx1"/>
                </a:solidFill>
                <a:effectLst/>
                <a:latin typeface="+mn-lt"/>
                <a:ea typeface="+mn-ea"/>
                <a:cs typeface="+mn-cs"/>
              </a:rPr>
              <a:t> Expectations with Family Ahead of Time: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Send a text before you walk through your front door: </a:t>
            </a:r>
            <a:r>
              <a:rPr lang="en-US" sz="1200" i="1" kern="1200" dirty="0">
                <a:solidFill>
                  <a:schemeClr val="tx1"/>
                </a:solidFill>
                <a:effectLst/>
                <a:latin typeface="+mn-lt"/>
                <a:ea typeface="+mn-ea"/>
                <a:cs typeface="+mn-cs"/>
              </a:rPr>
              <a:t>"The weekend was powerful but heavy. My soul is full, but my tank is physically and emotionally empty. I need about an hour of quiet time to shower and unpack before I can talk about it."</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a:t>
            </a:r>
            <a:r>
              <a:rPr lang="en-US" sz="1200" b="1" kern="1200" dirty="0">
                <a:solidFill>
                  <a:schemeClr val="tx1"/>
                </a:solidFill>
                <a:effectLst/>
                <a:latin typeface="+mn-lt"/>
                <a:ea typeface="+mn-ea"/>
                <a:cs typeface="+mn-cs"/>
              </a:rPr>
              <a:t> 24-Hour Stimulus Fast (Monday):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Avoid watching intense, violent movies or scrolling through polarizing news channels the day after a weekend. Your emotional nervous system is highly sensitive; fill it with peace, nature, and quiet environments.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16</a:t>
            </a:fld>
            <a:endParaRPr lang="en-US"/>
          </a:p>
        </p:txBody>
      </p:sp>
    </p:spTree>
    <p:extLst>
      <p:ext uri="{BB962C8B-B14F-4D97-AF65-F5344CB8AC3E}">
        <p14:creationId xmlns:p14="http://schemas.microsoft.com/office/powerpoint/2010/main" val="472708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a:t>
            </a:r>
          </a:p>
        </p:txBody>
      </p:sp>
      <p:sp>
        <p:nvSpPr>
          <p:cNvPr id="4" name="Slide Number Placeholder 3"/>
          <p:cNvSpPr>
            <a:spLocks noGrp="1"/>
          </p:cNvSpPr>
          <p:nvPr>
            <p:ph type="sldNum" sz="quarter" idx="5"/>
          </p:nvPr>
        </p:nvSpPr>
        <p:spPr/>
        <p:txBody>
          <a:bodyPr/>
          <a:lstStyle/>
          <a:p>
            <a:fld id="{E14FB102-A22E-473F-A735-240D5AAA43D4}" type="slidenum">
              <a:rPr lang="en-US" smtClean="0"/>
              <a:t>17</a:t>
            </a:fld>
            <a:endParaRPr lang="en-US"/>
          </a:p>
        </p:txBody>
      </p:sp>
    </p:spTree>
    <p:extLst>
      <p:ext uri="{BB962C8B-B14F-4D97-AF65-F5344CB8AC3E}">
        <p14:creationId xmlns:p14="http://schemas.microsoft.com/office/powerpoint/2010/main" val="903837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Nick-Close in Prayer</a:t>
            </a:r>
          </a:p>
        </p:txBody>
      </p:sp>
      <p:sp>
        <p:nvSpPr>
          <p:cNvPr id="4" name="Slide Number Placeholder 3"/>
          <p:cNvSpPr>
            <a:spLocks noGrp="1"/>
          </p:cNvSpPr>
          <p:nvPr>
            <p:ph type="sldNum" sz="quarter" idx="5"/>
          </p:nvPr>
        </p:nvSpPr>
        <p:spPr/>
        <p:txBody>
          <a:bodyPr/>
          <a:lstStyle/>
          <a:p>
            <a:fld id="{E14FB102-A22E-473F-A735-240D5AAA43D4}" type="slidenum">
              <a:rPr lang="en-US" smtClean="0"/>
              <a:t>18</a:t>
            </a:fld>
            <a:endParaRPr lang="en-US"/>
          </a:p>
        </p:txBody>
      </p:sp>
    </p:spTree>
    <p:extLst>
      <p:ext uri="{BB962C8B-B14F-4D97-AF65-F5344CB8AC3E}">
        <p14:creationId xmlns:p14="http://schemas.microsoft.com/office/powerpoint/2010/main" val="388954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p>
        </p:txBody>
      </p:sp>
      <p:sp>
        <p:nvSpPr>
          <p:cNvPr id="4" name="Slide Number Placeholder 3"/>
          <p:cNvSpPr>
            <a:spLocks noGrp="1"/>
          </p:cNvSpPr>
          <p:nvPr>
            <p:ph type="sldNum" sz="quarter" idx="5"/>
          </p:nvPr>
        </p:nvSpPr>
        <p:spPr/>
        <p:txBody>
          <a:bodyPr/>
          <a:lstStyle/>
          <a:p>
            <a:fld id="{E14FB102-A22E-473F-A735-240D5AAA43D4}" type="slidenum">
              <a:rPr lang="en-US" smtClean="0"/>
              <a:t>2</a:t>
            </a:fld>
            <a:endParaRPr lang="en-US"/>
          </a:p>
        </p:txBody>
      </p:sp>
    </p:spTree>
    <p:extLst>
      <p:ext uri="{BB962C8B-B14F-4D97-AF65-F5344CB8AC3E}">
        <p14:creationId xmlns:p14="http://schemas.microsoft.com/office/powerpoint/2010/main" val="3778373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t>
            </a:r>
          </a:p>
        </p:txBody>
      </p:sp>
      <p:sp>
        <p:nvSpPr>
          <p:cNvPr id="4" name="Slide Number Placeholder 3"/>
          <p:cNvSpPr>
            <a:spLocks noGrp="1"/>
          </p:cNvSpPr>
          <p:nvPr>
            <p:ph type="sldNum" sz="quarter" idx="5"/>
          </p:nvPr>
        </p:nvSpPr>
        <p:spPr/>
        <p:txBody>
          <a:bodyPr/>
          <a:lstStyle/>
          <a:p>
            <a:fld id="{E14FB102-A22E-473F-A735-240D5AAA43D4}" type="slidenum">
              <a:rPr lang="en-US" smtClean="0"/>
              <a:t>3</a:t>
            </a:fld>
            <a:endParaRPr lang="en-US"/>
          </a:p>
        </p:txBody>
      </p:sp>
    </p:spTree>
    <p:extLst>
      <p:ext uri="{BB962C8B-B14F-4D97-AF65-F5344CB8AC3E}">
        <p14:creationId xmlns:p14="http://schemas.microsoft.com/office/powerpoint/2010/main" val="1935644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a:t>
            </a:r>
          </a:p>
        </p:txBody>
      </p:sp>
      <p:sp>
        <p:nvSpPr>
          <p:cNvPr id="4" name="Slide Number Placeholder 3"/>
          <p:cNvSpPr>
            <a:spLocks noGrp="1"/>
          </p:cNvSpPr>
          <p:nvPr>
            <p:ph type="sldNum" sz="quarter" idx="5"/>
          </p:nvPr>
        </p:nvSpPr>
        <p:spPr/>
        <p:txBody>
          <a:bodyPr/>
          <a:lstStyle/>
          <a:p>
            <a:fld id="{E14FB102-A22E-473F-A735-240D5AAA43D4}" type="slidenum">
              <a:rPr lang="en-US" smtClean="0"/>
              <a:t>4</a:t>
            </a:fld>
            <a:endParaRPr lang="en-US"/>
          </a:p>
        </p:txBody>
      </p:sp>
    </p:spTree>
    <p:extLst>
      <p:ext uri="{BB962C8B-B14F-4D97-AF65-F5344CB8AC3E}">
        <p14:creationId xmlns:p14="http://schemas.microsoft.com/office/powerpoint/2010/main" val="3454960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Nick-Read the entire Psalm.  God is showing us that we are to rest and become refreshed until our cups overflow from the restoration of our souls.</a:t>
            </a:r>
          </a:p>
        </p:txBody>
      </p:sp>
      <p:sp>
        <p:nvSpPr>
          <p:cNvPr id="4" name="Slide Number Placeholder 3"/>
          <p:cNvSpPr>
            <a:spLocks noGrp="1"/>
          </p:cNvSpPr>
          <p:nvPr>
            <p:ph type="sldNum" sz="quarter" idx="5"/>
          </p:nvPr>
        </p:nvSpPr>
        <p:spPr/>
        <p:txBody>
          <a:bodyPr/>
          <a:lstStyle/>
          <a:p>
            <a:fld id="{E14FB102-A22E-473F-A735-240D5AAA43D4}" type="slidenum">
              <a:rPr lang="en-US" smtClean="0"/>
              <a:t>5</a:t>
            </a:fld>
            <a:endParaRPr lang="en-US"/>
          </a:p>
        </p:txBody>
      </p:sp>
    </p:spTree>
    <p:extLst>
      <p:ext uri="{BB962C8B-B14F-4D97-AF65-F5344CB8AC3E}">
        <p14:creationId xmlns:p14="http://schemas.microsoft.com/office/powerpoint/2010/main" val="2152886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Nick-If we are continuously giving and giving without refilling our tank.  There will come a time when you’ll feel burnt out, possibly start thinking negatively about ministries that we serve.  The reason for our 3 on, 1 off is mutiny layers.  It’s keeps us from becoming complacent, accepting things that are being done in a way that is “outside the riverbanks”.  The 1 off allows us a year of rejuvenation and we should ALL take advantage of this important lesson.</a:t>
            </a:r>
          </a:p>
          <a:p>
            <a:pPr lvl="0"/>
            <a:r>
              <a:rPr lang="en-US" sz="1200" b="1" kern="1200" dirty="0">
                <a:solidFill>
                  <a:schemeClr val="tx1"/>
                </a:solidFill>
                <a:effectLst/>
                <a:latin typeface="+mn-lt"/>
                <a:ea typeface="+mn-ea"/>
                <a:cs typeface="+mn-cs"/>
              </a:rPr>
              <a:t>Soul Care</a:t>
            </a:r>
            <a:r>
              <a:rPr lang="en-US" sz="1200" kern="1200" dirty="0">
                <a:solidFill>
                  <a:schemeClr val="tx1"/>
                </a:solidFill>
                <a:effectLst/>
                <a:latin typeface="+mn-lt"/>
                <a:ea typeface="+mn-ea"/>
                <a:cs typeface="+mn-cs"/>
              </a:rPr>
              <a:t> is the intentional practice of managing your mind, will, and emotions to keep them aligned with God's peace. It is the maintenance required to keep your internal "cup" full so that ministry flows from </a:t>
            </a:r>
            <a:r>
              <a:rPr lang="en-US" sz="1200" i="1" kern="1200" dirty="0">
                <a:solidFill>
                  <a:schemeClr val="tx1"/>
                </a:solidFill>
                <a:effectLst/>
                <a:latin typeface="+mn-lt"/>
                <a:ea typeface="+mn-ea"/>
                <a:cs typeface="+mn-cs"/>
              </a:rPr>
              <a:t>abundance</a:t>
            </a:r>
            <a:r>
              <a:rPr lang="en-US" sz="1200" kern="1200" dirty="0">
                <a:solidFill>
                  <a:schemeClr val="tx1"/>
                </a:solidFill>
                <a:effectLst/>
                <a:latin typeface="+mn-lt"/>
                <a:ea typeface="+mn-ea"/>
                <a:cs typeface="+mn-cs"/>
              </a:rPr>
              <a:t>, not deficit. </a:t>
            </a:r>
          </a:p>
          <a:p>
            <a:pPr lvl="0"/>
            <a:r>
              <a:rPr lang="en-US" sz="1200" b="1" kern="1200" dirty="0">
                <a:solidFill>
                  <a:schemeClr val="tx1"/>
                </a:solidFill>
                <a:effectLst/>
                <a:latin typeface="+mn-lt"/>
                <a:ea typeface="+mn-ea"/>
                <a:cs typeface="+mn-cs"/>
              </a:rPr>
              <a:t>Soul Rest</a:t>
            </a:r>
            <a:r>
              <a:rPr lang="en-US" sz="1200" kern="1200" dirty="0">
                <a:solidFill>
                  <a:schemeClr val="tx1"/>
                </a:solidFill>
                <a:effectLst/>
                <a:latin typeface="+mn-lt"/>
                <a:ea typeface="+mn-ea"/>
                <a:cs typeface="+mn-cs"/>
              </a:rPr>
              <a:t> is the deliberate cessation of emotional labor, decision-making, and psychological output. It is not just sleeping (which is body rest); it is unplugging from the heavy empathetic burdens of prison ministry to allow your mind and emotions to reset.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6</a:t>
            </a:fld>
            <a:endParaRPr lang="en-US"/>
          </a:p>
        </p:txBody>
      </p:sp>
    </p:spTree>
    <p:extLst>
      <p:ext uri="{BB962C8B-B14F-4D97-AF65-F5344CB8AC3E}">
        <p14:creationId xmlns:p14="http://schemas.microsoft.com/office/powerpoint/2010/main" val="48094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Djuna-A friend of mine told me this illustration that a pastor taught him. What is this? (hold up colander)  Yes, it’s a colander.  What’s it’s purpose?  To separate, to drain, etc. Let’s pretend that we are all colanders. Can we do our function or complete our purpose if something is not being poured into us?  NO!  A colander doesn’t work if nothing is being poured in-just as we cannot complete of mission or purpose if we are not being poured into.  That is the purpose of self-care.</a:t>
            </a:r>
          </a:p>
        </p:txBody>
      </p:sp>
      <p:sp>
        <p:nvSpPr>
          <p:cNvPr id="4" name="Slide Number Placeholder 3"/>
          <p:cNvSpPr>
            <a:spLocks noGrp="1"/>
          </p:cNvSpPr>
          <p:nvPr>
            <p:ph type="sldNum" sz="quarter" idx="5"/>
          </p:nvPr>
        </p:nvSpPr>
        <p:spPr/>
        <p:txBody>
          <a:bodyPr/>
          <a:lstStyle/>
          <a:p>
            <a:fld id="{E14FB102-A22E-473F-A735-240D5AAA43D4}" type="slidenum">
              <a:rPr lang="en-US" smtClean="0"/>
              <a:t>7</a:t>
            </a:fld>
            <a:endParaRPr lang="en-US"/>
          </a:p>
        </p:txBody>
      </p:sp>
    </p:spTree>
    <p:extLst>
      <p:ext uri="{BB962C8B-B14F-4D97-AF65-F5344CB8AC3E}">
        <p14:creationId xmlns:p14="http://schemas.microsoft.com/office/powerpoint/2010/main" val="298822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Djuna-To care for the volunteer holistically, we must distinguish between the three interconnected parts of human design: </a:t>
            </a:r>
          </a:p>
          <a:p>
            <a:pPr lvl="0"/>
            <a:r>
              <a:rPr lang="en-US" sz="1200" b="1" kern="1200" dirty="0">
                <a:solidFill>
                  <a:schemeClr val="tx1"/>
                </a:solidFill>
                <a:effectLst/>
                <a:latin typeface="+mn-lt"/>
                <a:ea typeface="+mn-ea"/>
                <a:cs typeface="+mn-cs"/>
              </a:rPr>
              <a:t>The Body (Physical Realm):</a:t>
            </a:r>
            <a:r>
              <a:rPr lang="en-US" sz="1200" kern="1200" dirty="0">
                <a:solidFill>
                  <a:schemeClr val="tx1"/>
                </a:solidFill>
                <a:effectLst/>
                <a:latin typeface="+mn-lt"/>
                <a:ea typeface="+mn-ea"/>
                <a:cs typeface="+mn-cs"/>
              </a:rPr>
              <a:t> Your world-consciousness. It interacts with the physical environment through the five senses. In ministry, this is the vehicle that drives to the correctional facility, stands for hours on the compound, and physically bakes or delivers cookies.</a:t>
            </a:r>
          </a:p>
          <a:p>
            <a:pPr lvl="0"/>
            <a:r>
              <a:rPr lang="en-US" sz="1200" b="1" kern="1200" dirty="0">
                <a:solidFill>
                  <a:schemeClr val="tx1"/>
                </a:solidFill>
                <a:effectLst/>
                <a:latin typeface="+mn-lt"/>
                <a:ea typeface="+mn-ea"/>
                <a:cs typeface="+mn-cs"/>
              </a:rPr>
              <a:t>The Spirit (Divine Realm):</a:t>
            </a:r>
            <a:r>
              <a:rPr lang="en-US" sz="1200" kern="1200" dirty="0">
                <a:solidFill>
                  <a:schemeClr val="tx1"/>
                </a:solidFill>
                <a:effectLst/>
                <a:latin typeface="+mn-lt"/>
                <a:ea typeface="+mn-ea"/>
                <a:cs typeface="+mn-cs"/>
              </a:rPr>
              <a:t> Your God-consciousness. It is the deepest part of a human, designed to commune with God, receive the Holy Spirit, and experience spiritual regeneration. In ministry, this is where you receive divine revelation, spiritual gifts, and the call to serve.</a:t>
            </a:r>
          </a:p>
          <a:p>
            <a:pPr lvl="0"/>
            <a:r>
              <a:rPr lang="en-US" sz="1200" b="1" kern="1200" dirty="0">
                <a:solidFill>
                  <a:schemeClr val="tx1"/>
                </a:solidFill>
                <a:effectLst/>
                <a:latin typeface="+mn-lt"/>
                <a:ea typeface="+mn-ea"/>
                <a:cs typeface="+mn-cs"/>
              </a:rPr>
              <a:t>The Soul (Psychological Realm):</a:t>
            </a:r>
            <a:r>
              <a:rPr lang="en-US" sz="1200" kern="1200" dirty="0">
                <a:solidFill>
                  <a:schemeClr val="tx1"/>
                </a:solidFill>
                <a:effectLst/>
                <a:latin typeface="+mn-lt"/>
                <a:ea typeface="+mn-ea"/>
                <a:cs typeface="+mn-cs"/>
              </a:rPr>
              <a:t> Your self-consciousness. It consists of your </a:t>
            </a:r>
            <a:r>
              <a:rPr lang="en-US" sz="1200" b="1" kern="1200" dirty="0">
                <a:solidFill>
                  <a:schemeClr val="tx1"/>
                </a:solidFill>
                <a:effectLst/>
                <a:latin typeface="+mn-lt"/>
                <a:ea typeface="+mn-ea"/>
                <a:cs typeface="+mn-cs"/>
              </a:rPr>
              <a:t>mind (thoughts), will (decisions), and emotions (feelings)</a:t>
            </a:r>
            <a:r>
              <a:rPr lang="en-US" sz="1200" kern="1200" dirty="0">
                <a:solidFill>
                  <a:schemeClr val="tx1"/>
                </a:solidFill>
                <a:effectLst/>
                <a:latin typeface="+mn-lt"/>
                <a:ea typeface="+mn-ea"/>
                <a:cs typeface="+mn-cs"/>
              </a:rPr>
              <a:t>. The soul is the bridge between your physical body and your spiritual convictions. When a volunteer experiences "burnout," it is primarily an exhaustion of the soul</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8</a:t>
            </a:fld>
            <a:endParaRPr lang="en-US"/>
          </a:p>
        </p:txBody>
      </p:sp>
    </p:spTree>
    <p:extLst>
      <p:ext uri="{BB962C8B-B14F-4D97-AF65-F5344CB8AC3E}">
        <p14:creationId xmlns:p14="http://schemas.microsoft.com/office/powerpoint/2010/main" val="2363179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Nick-You need to take care of yourself physically, emotionally, and mentally.  Physically Jesus tells in Matthew 11:28-30 to </a:t>
            </a:r>
            <a:r>
              <a:rPr lang="en-US" sz="1200" b="1" i="0" kern="1200" baseline="30000" dirty="0">
                <a:solidFill>
                  <a:schemeClr val="tx1"/>
                </a:solidFill>
                <a:effectLst/>
                <a:latin typeface="+mn-lt"/>
                <a:ea typeface="+mn-ea"/>
                <a:cs typeface="+mn-cs"/>
              </a:rPr>
              <a:t>28 </a:t>
            </a:r>
            <a:r>
              <a:rPr lang="en-US" sz="1200" b="0" i="0" kern="1200" dirty="0">
                <a:solidFill>
                  <a:schemeClr val="tx1"/>
                </a:solidFill>
                <a:effectLst/>
                <a:latin typeface="+mn-lt"/>
                <a:ea typeface="+mn-ea"/>
                <a:cs typeface="+mn-cs"/>
              </a:rPr>
              <a:t>“Come to me, all you who are weary and burdened, and I will give you rest. </a:t>
            </a:r>
            <a:r>
              <a:rPr lang="en-US" sz="1200" b="1" i="0" kern="1200" baseline="30000" dirty="0">
                <a:solidFill>
                  <a:schemeClr val="tx1"/>
                </a:solidFill>
                <a:effectLst/>
                <a:latin typeface="+mn-lt"/>
                <a:ea typeface="+mn-ea"/>
                <a:cs typeface="+mn-cs"/>
              </a:rPr>
              <a:t>29 </a:t>
            </a:r>
            <a:r>
              <a:rPr lang="en-US" sz="1200" b="0" i="0" kern="1200" dirty="0">
                <a:solidFill>
                  <a:schemeClr val="tx1"/>
                </a:solidFill>
                <a:effectLst/>
                <a:latin typeface="+mn-lt"/>
                <a:ea typeface="+mn-ea"/>
                <a:cs typeface="+mn-cs"/>
              </a:rPr>
              <a:t>Take my yoke upon you and learn from me, for I am gentle and humble in heart, and you will find rest for your souls. </a:t>
            </a:r>
            <a:r>
              <a:rPr lang="en-US" sz="1200" b="1" i="0" kern="1200" baseline="30000" dirty="0">
                <a:solidFill>
                  <a:schemeClr val="tx1"/>
                </a:solidFill>
                <a:effectLst/>
                <a:latin typeface="+mn-lt"/>
                <a:ea typeface="+mn-ea"/>
                <a:cs typeface="+mn-cs"/>
              </a:rPr>
              <a:t>30 </a:t>
            </a:r>
            <a:r>
              <a:rPr lang="en-US" sz="1200" b="0" i="0" kern="1200" dirty="0">
                <a:solidFill>
                  <a:schemeClr val="tx1"/>
                </a:solidFill>
                <a:effectLst/>
                <a:latin typeface="+mn-lt"/>
                <a:ea typeface="+mn-ea"/>
                <a:cs typeface="+mn-cs"/>
              </a:rPr>
              <a:t>For my yoke is easy and my burden is light.” and in I Cor. 6:19-20 He says </a:t>
            </a:r>
            <a:r>
              <a:rPr lang="en-US" sz="1200" b="1" i="0" kern="1200" baseline="30000" dirty="0">
                <a:solidFill>
                  <a:schemeClr val="tx1"/>
                </a:solidFill>
                <a:effectLst/>
                <a:latin typeface="+mn-lt"/>
                <a:ea typeface="+mn-ea"/>
                <a:cs typeface="+mn-cs"/>
              </a:rPr>
              <a:t>19 </a:t>
            </a:r>
            <a:r>
              <a:rPr lang="en-US" sz="1200" b="0" i="0" kern="1200" dirty="0">
                <a:solidFill>
                  <a:schemeClr val="tx1"/>
                </a:solidFill>
                <a:effectLst/>
                <a:latin typeface="+mn-lt"/>
                <a:ea typeface="+mn-ea"/>
                <a:cs typeface="+mn-cs"/>
              </a:rPr>
              <a:t>Do you not know that your bodies are temples of the Holy Spirit, who is in you, whom you have received from God? You are not your own; </a:t>
            </a:r>
            <a:r>
              <a:rPr lang="en-US" sz="1200" b="1" i="0" kern="1200" baseline="30000" dirty="0">
                <a:solidFill>
                  <a:schemeClr val="tx1"/>
                </a:solidFill>
                <a:effectLst/>
                <a:latin typeface="+mn-lt"/>
                <a:ea typeface="+mn-ea"/>
                <a:cs typeface="+mn-cs"/>
              </a:rPr>
              <a:t>20 </a:t>
            </a:r>
            <a:r>
              <a:rPr lang="en-US" sz="1200" b="0" i="0" kern="1200" dirty="0">
                <a:solidFill>
                  <a:schemeClr val="tx1"/>
                </a:solidFill>
                <a:effectLst/>
                <a:latin typeface="+mn-lt"/>
                <a:ea typeface="+mn-ea"/>
                <a:cs typeface="+mn-cs"/>
              </a:rPr>
              <a:t>you were bought at a price. Therefore honor God with your bodies.  If we are to honor God with our bodies then we really should take care of them.  Christ says in Philippians Do not be anxious about anything, but in every situation, by prayer and petition, with thanksgiving, present your requests to God. </a:t>
            </a:r>
            <a:r>
              <a:rPr lang="en-US" sz="1200" b="1" i="0" kern="1200" baseline="30000" dirty="0">
                <a:solidFill>
                  <a:schemeClr val="tx1"/>
                </a:solidFill>
                <a:effectLst/>
                <a:latin typeface="+mn-lt"/>
                <a:ea typeface="+mn-ea"/>
                <a:cs typeface="+mn-cs"/>
              </a:rPr>
              <a:t>7 </a:t>
            </a:r>
            <a:r>
              <a:rPr lang="en-US" sz="1200" b="0" i="0" kern="1200" dirty="0">
                <a:solidFill>
                  <a:schemeClr val="tx1"/>
                </a:solidFill>
                <a:effectLst/>
                <a:latin typeface="+mn-lt"/>
                <a:ea typeface="+mn-ea"/>
                <a:cs typeface="+mn-cs"/>
              </a:rPr>
              <a:t>And the peace of God, which transcends all understanding, will guard your hearts and your minds in Christ Jesus. He tells us that He will guard our hearts and minds.  Matt 6 says </a:t>
            </a:r>
            <a:r>
              <a:rPr lang="en-US" sz="1200" b="1" i="0" kern="1200" baseline="30000" dirty="0">
                <a:solidFill>
                  <a:schemeClr val="tx1"/>
                </a:solidFill>
                <a:effectLst/>
                <a:latin typeface="+mn-lt"/>
                <a:ea typeface="+mn-ea"/>
                <a:cs typeface="+mn-cs"/>
              </a:rPr>
              <a:t>31 </a:t>
            </a:r>
            <a:r>
              <a:rPr lang="en-US" sz="1200" b="0" i="0" kern="1200" dirty="0">
                <a:solidFill>
                  <a:schemeClr val="tx1"/>
                </a:solidFill>
                <a:effectLst/>
                <a:latin typeface="+mn-lt"/>
                <a:ea typeface="+mn-ea"/>
                <a:cs typeface="+mn-cs"/>
              </a:rPr>
              <a:t>So do not worry, saying, ‘What shall we eat?’ or ‘What shall we drink?’ or ‘What shall we wear?’ </a:t>
            </a:r>
            <a:r>
              <a:rPr lang="en-US" sz="1200" b="1" i="0" kern="1200" baseline="30000" dirty="0">
                <a:solidFill>
                  <a:schemeClr val="tx1"/>
                </a:solidFill>
                <a:effectLst/>
                <a:latin typeface="+mn-lt"/>
                <a:ea typeface="+mn-ea"/>
                <a:cs typeface="+mn-cs"/>
              </a:rPr>
              <a:t>32 </a:t>
            </a:r>
            <a:r>
              <a:rPr lang="en-US" sz="1200" b="0" i="0" kern="1200" dirty="0">
                <a:solidFill>
                  <a:schemeClr val="tx1"/>
                </a:solidFill>
                <a:effectLst/>
                <a:latin typeface="+mn-lt"/>
                <a:ea typeface="+mn-ea"/>
                <a:cs typeface="+mn-cs"/>
              </a:rPr>
              <a:t>For the pagans run after all these things, and your heavenly Father knows that you need them. </a:t>
            </a:r>
            <a:r>
              <a:rPr lang="en-US" sz="1200" b="1" i="0" kern="1200" baseline="30000" dirty="0">
                <a:solidFill>
                  <a:schemeClr val="tx1"/>
                </a:solidFill>
                <a:effectLst/>
                <a:latin typeface="+mn-lt"/>
                <a:ea typeface="+mn-ea"/>
                <a:cs typeface="+mn-cs"/>
              </a:rPr>
              <a:t>33 </a:t>
            </a:r>
            <a:r>
              <a:rPr lang="en-US" sz="1200" b="0" i="0" kern="1200" dirty="0">
                <a:solidFill>
                  <a:schemeClr val="tx1"/>
                </a:solidFill>
                <a:effectLst/>
                <a:latin typeface="+mn-lt"/>
                <a:ea typeface="+mn-ea"/>
                <a:cs typeface="+mn-cs"/>
              </a:rPr>
              <a:t>But seek first his kingdom and his righteousness, and all these things will be given to you as well. </a:t>
            </a:r>
            <a:r>
              <a:rPr lang="en-US" sz="1200" b="1" i="0" kern="1200" baseline="30000" dirty="0">
                <a:solidFill>
                  <a:schemeClr val="tx1"/>
                </a:solidFill>
                <a:effectLst/>
                <a:latin typeface="+mn-lt"/>
                <a:ea typeface="+mn-ea"/>
                <a:cs typeface="+mn-cs"/>
              </a:rPr>
              <a:t>34 </a:t>
            </a:r>
            <a:r>
              <a:rPr lang="en-US" sz="1200" b="0" i="0" kern="1200" dirty="0">
                <a:solidFill>
                  <a:schemeClr val="tx1"/>
                </a:solidFill>
                <a:effectLst/>
                <a:latin typeface="+mn-lt"/>
                <a:ea typeface="+mn-ea"/>
                <a:cs typeface="+mn-cs"/>
              </a:rPr>
              <a:t>Therefore do not worry about tomorrow, for tomorrow will worry about itself. Each day has enough trouble of its own.  I love the verse 34- it reminds me not to worry about tomorrow.  I need that reminder daily. The Bible is full of examples about how to care for ourselves but the last one I want to share is Proverbs 17:22. A cheerful heart is good medicine, but a crushed spirit dries up the bones.  If you are like me sometimes your bones feel dried up.</a:t>
            </a:r>
          </a:p>
          <a:p>
            <a:br>
              <a:rPr lang="en-US" dirty="0"/>
            </a:br>
            <a:endParaRPr lang="en-US" dirty="0"/>
          </a:p>
        </p:txBody>
      </p:sp>
      <p:sp>
        <p:nvSpPr>
          <p:cNvPr id="4" name="Slide Number Placeholder 3"/>
          <p:cNvSpPr>
            <a:spLocks noGrp="1"/>
          </p:cNvSpPr>
          <p:nvPr>
            <p:ph type="sldNum" sz="quarter" idx="5"/>
          </p:nvPr>
        </p:nvSpPr>
        <p:spPr/>
        <p:txBody>
          <a:bodyPr/>
          <a:lstStyle/>
          <a:p>
            <a:fld id="{E14FB102-A22E-473F-A735-240D5AAA43D4}" type="slidenum">
              <a:rPr lang="en-US" smtClean="0"/>
              <a:t>9</a:t>
            </a:fld>
            <a:endParaRPr lang="en-US"/>
          </a:p>
        </p:txBody>
      </p:sp>
    </p:spTree>
    <p:extLst>
      <p:ext uri="{BB962C8B-B14F-4D97-AF65-F5344CB8AC3E}">
        <p14:creationId xmlns:p14="http://schemas.microsoft.com/office/powerpoint/2010/main" val="1671207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publicdomainpictures.net/en/view-image.php?image=220145&amp;picture=colander-on-white-backgroun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4570412" y="1066801"/>
            <a:ext cx="7315200" cy="2362200"/>
          </a:xfrm>
        </p:spPr>
        <p:txBody>
          <a:bodyPr>
            <a:normAutofit/>
          </a:bodyPr>
          <a:lstStyle/>
          <a:p>
            <a:r>
              <a:rPr lang="en-US" dirty="0"/>
              <a:t>Caring for the Soul</a:t>
            </a:r>
            <a:br>
              <a:rPr lang="en-US" dirty="0"/>
            </a:br>
            <a:r>
              <a:rPr lang="en-US" dirty="0"/>
              <a:t>Ministering from Abundance</a:t>
            </a:r>
            <a:br>
              <a:rPr lang="en-US" dirty="0"/>
            </a:br>
            <a:endParaRPr lang="en-US" dirty="0"/>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5942012" y="3714747"/>
            <a:ext cx="5181600" cy="1752600"/>
          </a:xfrm>
        </p:spPr>
        <p:txBody>
          <a:bodyPr>
            <a:normAutofit fontScale="92500" lnSpcReduction="20000"/>
          </a:bodyPr>
          <a:lstStyle/>
          <a:p>
            <a:pPr marL="0" indent="0" algn="ctr">
              <a:buNone/>
            </a:pPr>
            <a:r>
              <a:rPr lang="en-US" dirty="0"/>
              <a:t>Djuna Dudeck, Arkansas </a:t>
            </a:r>
          </a:p>
          <a:p>
            <a:pPr marL="0" indent="0" algn="ctr">
              <a:buNone/>
            </a:pPr>
            <a:r>
              <a:rPr lang="en-US" dirty="0"/>
              <a:t>Kairos Inside</a:t>
            </a:r>
          </a:p>
          <a:p>
            <a:pPr marL="0" indent="0" algn="ctr">
              <a:buNone/>
            </a:pPr>
            <a:r>
              <a:rPr lang="en-US" dirty="0"/>
              <a:t>Nick Nixon, North Carolina Kairos Inside</a:t>
            </a:r>
          </a:p>
        </p:txBody>
      </p:sp>
    </p:spTree>
    <p:extLst>
      <p:ext uri="{BB962C8B-B14F-4D97-AF65-F5344CB8AC3E}">
        <p14:creationId xmlns:p14="http://schemas.microsoft.com/office/powerpoint/2010/main" val="1448238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75BC-9D57-3B80-0C29-A709A3967FBE}"/>
              </a:ext>
            </a:extLst>
          </p:cNvPr>
          <p:cNvSpPr>
            <a:spLocks noGrp="1"/>
          </p:cNvSpPr>
          <p:nvPr>
            <p:ph type="title"/>
          </p:nvPr>
        </p:nvSpPr>
        <p:spPr/>
        <p:txBody>
          <a:bodyPr/>
          <a:lstStyle/>
          <a:p>
            <a:r>
              <a:rPr lang="en-US" dirty="0"/>
              <a:t>Jesus’ Self-Care</a:t>
            </a:r>
          </a:p>
        </p:txBody>
      </p:sp>
      <p:sp>
        <p:nvSpPr>
          <p:cNvPr id="3" name="Content Placeholder 2">
            <a:extLst>
              <a:ext uri="{FF2B5EF4-FFF2-40B4-BE49-F238E27FC236}">
                <a16:creationId xmlns:a16="http://schemas.microsoft.com/office/drawing/2014/main" id="{2E72B405-8575-7C97-AF7C-CAB838EDC5E3}"/>
              </a:ext>
            </a:extLst>
          </p:cNvPr>
          <p:cNvSpPr>
            <a:spLocks noGrp="1"/>
          </p:cNvSpPr>
          <p:nvPr>
            <p:ph idx="1"/>
          </p:nvPr>
        </p:nvSpPr>
        <p:spPr/>
        <p:txBody>
          <a:bodyPr/>
          <a:lstStyle/>
          <a:p>
            <a:r>
              <a:rPr lang="en-US" dirty="0"/>
              <a:t>Intentional Solitude and Prayer</a:t>
            </a:r>
          </a:p>
          <a:p>
            <a:r>
              <a:rPr lang="en-US" dirty="0"/>
              <a:t>Resting Physical Body</a:t>
            </a:r>
          </a:p>
          <a:p>
            <a:r>
              <a:rPr lang="en-US" dirty="0"/>
              <a:t>Engaging in Community</a:t>
            </a:r>
          </a:p>
          <a:p>
            <a:endParaRPr lang="en-US" dirty="0"/>
          </a:p>
        </p:txBody>
      </p:sp>
    </p:spTree>
    <p:extLst>
      <p:ext uri="{BB962C8B-B14F-4D97-AF65-F5344CB8AC3E}">
        <p14:creationId xmlns:p14="http://schemas.microsoft.com/office/powerpoint/2010/main" val="4231036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941C5-356C-40B3-6A25-52B948185B53}"/>
              </a:ext>
            </a:extLst>
          </p:cNvPr>
          <p:cNvSpPr>
            <a:spLocks noGrp="1"/>
          </p:cNvSpPr>
          <p:nvPr>
            <p:ph type="title"/>
          </p:nvPr>
        </p:nvSpPr>
        <p:spPr/>
        <p:txBody>
          <a:bodyPr/>
          <a:lstStyle/>
          <a:p>
            <a:r>
              <a:rPr lang="en-US" dirty="0"/>
              <a:t>Jesus on Soul Care</a:t>
            </a:r>
          </a:p>
        </p:txBody>
      </p:sp>
      <p:sp>
        <p:nvSpPr>
          <p:cNvPr id="3" name="Content Placeholder 2">
            <a:extLst>
              <a:ext uri="{FF2B5EF4-FFF2-40B4-BE49-F238E27FC236}">
                <a16:creationId xmlns:a16="http://schemas.microsoft.com/office/drawing/2014/main" id="{24381142-A560-2D35-3563-BE32795FE6BD}"/>
              </a:ext>
            </a:extLst>
          </p:cNvPr>
          <p:cNvSpPr>
            <a:spLocks noGrp="1"/>
          </p:cNvSpPr>
          <p:nvPr>
            <p:ph idx="1"/>
          </p:nvPr>
        </p:nvSpPr>
        <p:spPr/>
        <p:txBody>
          <a:bodyPr/>
          <a:lstStyle/>
          <a:p>
            <a:r>
              <a:rPr lang="en-US" dirty="0"/>
              <a:t>The Source of Rest</a:t>
            </a:r>
          </a:p>
          <a:p>
            <a:pPr lvl="1"/>
            <a:r>
              <a:rPr lang="en-US" dirty="0"/>
              <a:t>Matthew 11:28-30</a:t>
            </a:r>
          </a:p>
          <a:p>
            <a:r>
              <a:rPr lang="en-US" dirty="0"/>
              <a:t>The Value of the Soul</a:t>
            </a:r>
          </a:p>
          <a:p>
            <a:pPr lvl="1"/>
            <a:r>
              <a:rPr lang="en-US" dirty="0"/>
              <a:t>Matthew 16:26</a:t>
            </a:r>
          </a:p>
          <a:p>
            <a:r>
              <a:rPr lang="en-US" dirty="0"/>
              <a:t>The Commandment Priority</a:t>
            </a:r>
          </a:p>
          <a:p>
            <a:pPr lvl="1"/>
            <a:r>
              <a:rPr lang="en-US" dirty="0"/>
              <a:t>Mark 12:30</a:t>
            </a:r>
          </a:p>
        </p:txBody>
      </p:sp>
    </p:spTree>
    <p:extLst>
      <p:ext uri="{BB962C8B-B14F-4D97-AF65-F5344CB8AC3E}">
        <p14:creationId xmlns:p14="http://schemas.microsoft.com/office/powerpoint/2010/main" val="2962665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95869-D990-F32C-28FB-0B040E8C4725}"/>
              </a:ext>
            </a:extLst>
          </p:cNvPr>
          <p:cNvSpPr>
            <a:spLocks noGrp="1"/>
          </p:cNvSpPr>
          <p:nvPr>
            <p:ph type="title"/>
          </p:nvPr>
        </p:nvSpPr>
        <p:spPr/>
        <p:txBody>
          <a:bodyPr>
            <a:normAutofit/>
          </a:bodyPr>
          <a:lstStyle/>
          <a:p>
            <a:r>
              <a:rPr lang="en-US" dirty="0"/>
              <a:t>How can we have self-care?</a:t>
            </a:r>
          </a:p>
        </p:txBody>
      </p:sp>
      <p:sp>
        <p:nvSpPr>
          <p:cNvPr id="3" name="Content Placeholder 2">
            <a:extLst>
              <a:ext uri="{FF2B5EF4-FFF2-40B4-BE49-F238E27FC236}">
                <a16:creationId xmlns:a16="http://schemas.microsoft.com/office/drawing/2014/main" id="{9EC086CC-A9AA-4F94-D7AE-1808F5B71314}"/>
              </a:ext>
            </a:extLst>
          </p:cNvPr>
          <p:cNvSpPr>
            <a:spLocks noGrp="1"/>
          </p:cNvSpPr>
          <p:nvPr>
            <p:ph idx="1"/>
          </p:nvPr>
        </p:nvSpPr>
        <p:spPr/>
        <p:txBody>
          <a:bodyPr/>
          <a:lstStyle/>
          <a:p>
            <a:r>
              <a:rPr lang="en-US" dirty="0"/>
              <a:t>Intentional Solitude &amp; Prayer</a:t>
            </a:r>
          </a:p>
          <a:p>
            <a:pPr lvl="1"/>
            <a:r>
              <a:rPr lang="en-US" dirty="0"/>
              <a:t>Mark 1:35</a:t>
            </a:r>
          </a:p>
          <a:p>
            <a:r>
              <a:rPr lang="en-US" dirty="0"/>
              <a:t>Spend Time Alone</a:t>
            </a:r>
          </a:p>
          <a:p>
            <a:pPr lvl="1"/>
            <a:r>
              <a:rPr lang="en-US" dirty="0"/>
              <a:t>Mark 6:31-32</a:t>
            </a:r>
          </a:p>
          <a:p>
            <a:r>
              <a:rPr lang="en-US" dirty="0"/>
              <a:t>Keep Up with Our Needs</a:t>
            </a:r>
          </a:p>
          <a:p>
            <a:pPr lvl="1"/>
            <a:r>
              <a:rPr lang="en-US" dirty="0"/>
              <a:t>Matthew 15:32</a:t>
            </a:r>
          </a:p>
          <a:p>
            <a:r>
              <a:rPr lang="en-US" dirty="0"/>
              <a:t>Take Care of Our Bodies</a:t>
            </a:r>
          </a:p>
          <a:p>
            <a:pPr lvl="1"/>
            <a:r>
              <a:rPr lang="en-US" dirty="0"/>
              <a:t>1 Corinthians 6:19-22</a:t>
            </a:r>
          </a:p>
          <a:p>
            <a:endParaRPr lang="en-US" b="1" dirty="0"/>
          </a:p>
          <a:p>
            <a:endParaRPr lang="en-US" dirty="0"/>
          </a:p>
        </p:txBody>
      </p:sp>
    </p:spTree>
    <p:extLst>
      <p:ext uri="{BB962C8B-B14F-4D97-AF65-F5344CB8AC3E}">
        <p14:creationId xmlns:p14="http://schemas.microsoft.com/office/powerpoint/2010/main" val="295838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BEFA-CC9E-453B-826E-A1AB4C327F67}"/>
              </a:ext>
            </a:extLst>
          </p:cNvPr>
          <p:cNvSpPr>
            <a:spLocks noGrp="1"/>
          </p:cNvSpPr>
          <p:nvPr>
            <p:ph type="title"/>
          </p:nvPr>
        </p:nvSpPr>
        <p:spPr/>
        <p:txBody>
          <a:bodyPr/>
          <a:lstStyle/>
          <a:p>
            <a:r>
              <a:rPr lang="en-US" dirty="0"/>
              <a:t>Program-Specific Advantages of Soul Care</a:t>
            </a:r>
          </a:p>
        </p:txBody>
      </p:sp>
      <p:graphicFrame>
        <p:nvGraphicFramePr>
          <p:cNvPr id="3" name="Table 2">
            <a:extLst>
              <a:ext uri="{FF2B5EF4-FFF2-40B4-BE49-F238E27FC236}">
                <a16:creationId xmlns:a16="http://schemas.microsoft.com/office/drawing/2014/main" id="{701B344B-1026-80A0-9AC6-6D9D31F62686}"/>
              </a:ext>
            </a:extLst>
          </p:cNvPr>
          <p:cNvGraphicFramePr>
            <a:graphicFrameLocks noGrp="1"/>
          </p:cNvGraphicFramePr>
          <p:nvPr>
            <p:extLst>
              <p:ext uri="{D42A27DB-BD31-4B8C-83A1-F6EECF244321}">
                <p14:modId xmlns:p14="http://schemas.microsoft.com/office/powerpoint/2010/main" val="2224732696"/>
              </p:ext>
            </p:extLst>
          </p:nvPr>
        </p:nvGraphicFramePr>
        <p:xfrm>
          <a:off x="1446212" y="1417638"/>
          <a:ext cx="9982200" cy="4642353"/>
        </p:xfrm>
        <a:graphic>
          <a:graphicData uri="http://schemas.openxmlformats.org/drawingml/2006/table">
            <a:tbl>
              <a:tblPr firstRow="1" firstCol="1" bandRow="1">
                <a:tableStyleId>{5C22544A-7EE6-4342-B048-85BDC9FD1C3A}</a:tableStyleId>
              </a:tblPr>
              <a:tblGrid>
                <a:gridCol w="3326688">
                  <a:extLst>
                    <a:ext uri="{9D8B030D-6E8A-4147-A177-3AD203B41FA5}">
                      <a16:colId xmlns:a16="http://schemas.microsoft.com/office/drawing/2014/main" val="866206446"/>
                    </a:ext>
                  </a:extLst>
                </a:gridCol>
                <a:gridCol w="3327756">
                  <a:extLst>
                    <a:ext uri="{9D8B030D-6E8A-4147-A177-3AD203B41FA5}">
                      <a16:colId xmlns:a16="http://schemas.microsoft.com/office/drawing/2014/main" val="1233669326"/>
                    </a:ext>
                  </a:extLst>
                </a:gridCol>
                <a:gridCol w="3327756">
                  <a:extLst>
                    <a:ext uri="{9D8B030D-6E8A-4147-A177-3AD203B41FA5}">
                      <a16:colId xmlns:a16="http://schemas.microsoft.com/office/drawing/2014/main" val="2970027040"/>
                    </a:ext>
                  </a:extLst>
                </a:gridCol>
              </a:tblGrid>
              <a:tr h="555867">
                <a:tc>
                  <a:txBody>
                    <a:bodyPr/>
                    <a:lstStyle/>
                    <a:p>
                      <a:pPr marL="0" marR="0" algn="ctr">
                        <a:lnSpc>
                          <a:spcPct val="115000"/>
                        </a:lnSpc>
                        <a:spcAft>
                          <a:spcPts val="800"/>
                        </a:spcAft>
                        <a:buNone/>
                      </a:pPr>
                      <a:r>
                        <a:rPr lang="en-US" sz="2400" kern="100" dirty="0">
                          <a:effectLst/>
                        </a:rPr>
                        <a:t>Kairos Branch</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2000" kern="100" dirty="0">
                          <a:effectLst/>
                        </a:rPr>
                        <a:t>The Ministry Context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100" dirty="0">
                          <a:effectLst/>
                        </a:rPr>
                        <a:t>Direct Advantage of a</a:t>
                      </a:r>
                    </a:p>
                    <a:p>
                      <a:pPr marL="0" marR="0" algn="ctr">
                        <a:lnSpc>
                          <a:spcPct val="115000"/>
                        </a:lnSpc>
                        <a:spcAft>
                          <a:spcPts val="800"/>
                        </a:spcAft>
                        <a:buNone/>
                      </a:pPr>
                      <a:r>
                        <a:rPr lang="en-US" sz="1600" kern="100" dirty="0">
                          <a:effectLst/>
                        </a:rPr>
                        <a:t>Restored Soul</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1433391"/>
                  </a:ext>
                </a:extLst>
              </a:tr>
              <a:tr h="1190007">
                <a:tc>
                  <a:txBody>
                    <a:bodyPr/>
                    <a:lstStyle/>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2000" kern="100" dirty="0">
                          <a:effectLst/>
                        </a:rPr>
                        <a:t>Kairos Inside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0" dirty="0">
                          <a:effectLst/>
                        </a:rPr>
                        <a:t>High-security, institutional, and emotionally charged prison environments.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ctr">
                        <a:lnSpc>
                          <a:spcPct val="115000"/>
                        </a:lnSpc>
                        <a:spcAft>
                          <a:spcPts val="800"/>
                        </a:spcAft>
                        <a:buNone/>
                      </a:pPr>
                      <a:r>
                        <a:rPr lang="en-US" sz="1400" kern="0" dirty="0">
                          <a:effectLst/>
                        </a:rPr>
                        <a:t>Unshakeable Discernment: A healthy soul allows you to remain empathetic without absorbing the institutional anxiety, manipulation, or heavy spiritual darkness of the compound.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122938"/>
                  </a:ext>
                </a:extLst>
              </a:tr>
              <a:tr h="1390044">
                <a:tc>
                  <a:txBody>
                    <a:bodyPr/>
                    <a:lstStyle/>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2000" kern="100" dirty="0">
                          <a:effectLst/>
                        </a:rPr>
                        <a:t>Kairos Outside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0" dirty="0">
                          <a:effectLst/>
                        </a:rPr>
                        <a:t>Supporting the deeply traumatized female family members of the incarcerated.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0" dirty="0">
                          <a:effectLst/>
                        </a:rPr>
                        <a:t>I</a:t>
                      </a:r>
                      <a:r>
                        <a:rPr lang="en-US" sz="1400" kern="0" dirty="0">
                          <a:effectLst/>
                        </a:rPr>
                        <a:t>nfinite Emotional Depth: Women attending these weekends require intense emotional safety. A volunteer with an abundant soul can offer genuine, unhurried presence rather than superficial comfort.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1584039"/>
                  </a:ext>
                </a:extLst>
              </a:tr>
              <a:tr h="1390044">
                <a:tc>
                  <a:txBody>
                    <a:bodyPr/>
                    <a:lstStyle/>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1200" kern="100" dirty="0">
                          <a:effectLst/>
                        </a:rPr>
                        <a:t> </a:t>
                      </a:r>
                    </a:p>
                    <a:p>
                      <a:pPr marL="0" marR="0" algn="ctr">
                        <a:lnSpc>
                          <a:spcPct val="115000"/>
                        </a:lnSpc>
                        <a:spcAft>
                          <a:spcPts val="800"/>
                        </a:spcAft>
                        <a:buNone/>
                      </a:pPr>
                      <a:r>
                        <a:rPr lang="en-US" sz="2000" kern="100" dirty="0">
                          <a:effectLst/>
                        </a:rPr>
                        <a:t>Kairos Torch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600" kern="0" dirty="0">
                          <a:effectLst/>
                        </a:rPr>
                        <a:t>Mentoring highly vulnerable, guarded, and volatile incarcerated youth.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400" kern="0" dirty="0">
                          <a:effectLst/>
                        </a:rPr>
                        <a:t>Radical Patience &amp; Consistency: Youth can spot a tired, frustrated adult instantly. Soul care provides the emotional resilience needed to handle rejection or behavioral outbursts with unconditional love.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0937170"/>
                  </a:ext>
                </a:extLst>
              </a:tr>
            </a:tbl>
          </a:graphicData>
        </a:graphic>
      </p:graphicFrame>
    </p:spTree>
    <p:extLst>
      <p:ext uri="{BB962C8B-B14F-4D97-AF65-F5344CB8AC3E}">
        <p14:creationId xmlns:p14="http://schemas.microsoft.com/office/powerpoint/2010/main" val="360949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83C10-122E-D7C6-3D3E-CCA87AF186C0}"/>
              </a:ext>
            </a:extLst>
          </p:cNvPr>
          <p:cNvSpPr>
            <a:spLocks noGrp="1"/>
          </p:cNvSpPr>
          <p:nvPr>
            <p:ph type="title"/>
          </p:nvPr>
        </p:nvSpPr>
        <p:spPr/>
        <p:txBody>
          <a:bodyPr/>
          <a:lstStyle/>
          <a:p>
            <a:r>
              <a:rPr lang="en-US" dirty="0"/>
              <a:t>Self-Care in Kairos</a:t>
            </a:r>
          </a:p>
        </p:txBody>
      </p:sp>
      <p:sp>
        <p:nvSpPr>
          <p:cNvPr id="3" name="Content Placeholder 2">
            <a:extLst>
              <a:ext uri="{FF2B5EF4-FFF2-40B4-BE49-F238E27FC236}">
                <a16:creationId xmlns:a16="http://schemas.microsoft.com/office/drawing/2014/main" id="{720FA6D4-42AA-5BC4-45D8-B13C5F2ECB45}"/>
              </a:ext>
            </a:extLst>
          </p:cNvPr>
          <p:cNvSpPr>
            <a:spLocks noGrp="1"/>
          </p:cNvSpPr>
          <p:nvPr>
            <p:ph idx="1"/>
          </p:nvPr>
        </p:nvSpPr>
        <p:spPr/>
        <p:txBody>
          <a:bodyPr/>
          <a:lstStyle/>
          <a:p>
            <a:r>
              <a:rPr lang="en-US" dirty="0"/>
              <a:t>The “3-on, 1-off” Policy</a:t>
            </a:r>
          </a:p>
          <a:p>
            <a:r>
              <a:rPr lang="en-US" dirty="0"/>
              <a:t>Emotional Decompression</a:t>
            </a:r>
          </a:p>
          <a:p>
            <a:r>
              <a:rPr lang="en-US" dirty="0"/>
              <a:t>Holy Delegation</a:t>
            </a:r>
          </a:p>
          <a:p>
            <a:r>
              <a:rPr lang="en-US" dirty="0"/>
              <a:t>Scriptural Guardrails  </a:t>
            </a:r>
          </a:p>
        </p:txBody>
      </p:sp>
    </p:spTree>
    <p:extLst>
      <p:ext uri="{BB962C8B-B14F-4D97-AF65-F5344CB8AC3E}">
        <p14:creationId xmlns:p14="http://schemas.microsoft.com/office/powerpoint/2010/main" val="15139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88A8-6025-0108-183B-4812C6061C58}"/>
              </a:ext>
            </a:extLst>
          </p:cNvPr>
          <p:cNvSpPr>
            <a:spLocks noGrp="1"/>
          </p:cNvSpPr>
          <p:nvPr>
            <p:ph type="title"/>
          </p:nvPr>
        </p:nvSpPr>
        <p:spPr/>
        <p:txBody>
          <a:bodyPr/>
          <a:lstStyle/>
          <a:p>
            <a:r>
              <a:rPr lang="en-US" dirty="0"/>
              <a:t>Scriptural Responses to Push Back</a:t>
            </a:r>
          </a:p>
        </p:txBody>
      </p:sp>
      <p:sp>
        <p:nvSpPr>
          <p:cNvPr id="3" name="Content Placeholder 2">
            <a:extLst>
              <a:ext uri="{FF2B5EF4-FFF2-40B4-BE49-F238E27FC236}">
                <a16:creationId xmlns:a16="http://schemas.microsoft.com/office/drawing/2014/main" id="{EC1C0681-4487-03DF-EC6F-523552B503E5}"/>
              </a:ext>
            </a:extLst>
          </p:cNvPr>
          <p:cNvSpPr>
            <a:spLocks noGrp="1"/>
          </p:cNvSpPr>
          <p:nvPr>
            <p:ph idx="1"/>
          </p:nvPr>
        </p:nvSpPr>
        <p:spPr/>
        <p:txBody>
          <a:bodyPr/>
          <a:lstStyle/>
          <a:p>
            <a:r>
              <a:rPr lang="en-US" dirty="0"/>
              <a:t>The “I’m Indispensable Argument”</a:t>
            </a:r>
          </a:p>
          <a:p>
            <a:pPr lvl="1"/>
            <a:r>
              <a:rPr lang="en-US" dirty="0"/>
              <a:t>Exodus 18:17-18</a:t>
            </a:r>
          </a:p>
          <a:p>
            <a:r>
              <a:rPr lang="en-US" dirty="0"/>
              <a:t>The “Guilt-Driven Serving” Argument</a:t>
            </a:r>
          </a:p>
          <a:p>
            <a:pPr lvl="1"/>
            <a:r>
              <a:rPr lang="en-US" dirty="0"/>
              <a:t>Mark 6:30-31</a:t>
            </a:r>
          </a:p>
          <a:p>
            <a:r>
              <a:rPr lang="en-US" dirty="0"/>
              <a:t>The “Grit Over Grace” Argument</a:t>
            </a:r>
          </a:p>
          <a:p>
            <a:pPr lvl="1"/>
            <a:r>
              <a:rPr lang="en-US" dirty="0"/>
              <a:t>1 Kings 19:4-7</a:t>
            </a:r>
          </a:p>
        </p:txBody>
      </p:sp>
    </p:spTree>
    <p:extLst>
      <p:ext uri="{BB962C8B-B14F-4D97-AF65-F5344CB8AC3E}">
        <p14:creationId xmlns:p14="http://schemas.microsoft.com/office/powerpoint/2010/main" val="35690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4D926-D563-7A99-355B-61593F54E372}"/>
              </a:ext>
            </a:extLst>
          </p:cNvPr>
          <p:cNvSpPr>
            <a:spLocks noGrp="1"/>
          </p:cNvSpPr>
          <p:nvPr>
            <p:ph type="title"/>
          </p:nvPr>
        </p:nvSpPr>
        <p:spPr/>
        <p:txBody>
          <a:bodyPr>
            <a:normAutofit fontScale="90000"/>
          </a:bodyPr>
          <a:lstStyle/>
          <a:p>
            <a:r>
              <a:rPr lang="en-US" dirty="0"/>
              <a:t>Managing the Transition Home:</a:t>
            </a:r>
            <a:br>
              <a:rPr lang="en-US" dirty="0"/>
            </a:br>
            <a:r>
              <a:rPr lang="en-US" dirty="0"/>
              <a:t>The 48-Hour Protocol</a:t>
            </a:r>
          </a:p>
        </p:txBody>
      </p:sp>
      <p:sp>
        <p:nvSpPr>
          <p:cNvPr id="3" name="Content Placeholder 2">
            <a:extLst>
              <a:ext uri="{FF2B5EF4-FFF2-40B4-BE49-F238E27FC236}">
                <a16:creationId xmlns:a16="http://schemas.microsoft.com/office/drawing/2014/main" id="{A285FE30-5DEB-FDB3-64D8-8BD9EF841FA6}"/>
              </a:ext>
            </a:extLst>
          </p:cNvPr>
          <p:cNvSpPr>
            <a:spLocks noGrp="1"/>
          </p:cNvSpPr>
          <p:nvPr>
            <p:ph idx="1"/>
          </p:nvPr>
        </p:nvSpPr>
        <p:spPr/>
        <p:txBody>
          <a:bodyPr/>
          <a:lstStyle/>
          <a:p>
            <a:r>
              <a:rPr lang="en-US" dirty="0"/>
              <a:t>The “Silent Windshield” Rule </a:t>
            </a:r>
          </a:p>
          <a:p>
            <a:r>
              <a:rPr lang="en-US" dirty="0"/>
              <a:t>The “Gate Pass” Mental Drop</a:t>
            </a:r>
          </a:p>
          <a:p>
            <a:r>
              <a:rPr lang="en-US" dirty="0"/>
              <a:t>Set Expectations with Family Ahead of Time</a:t>
            </a:r>
          </a:p>
          <a:p>
            <a:r>
              <a:rPr lang="en-US" dirty="0"/>
              <a:t>The 24-Hour Stimulus Fast </a:t>
            </a:r>
          </a:p>
        </p:txBody>
      </p:sp>
    </p:spTree>
    <p:extLst>
      <p:ext uri="{BB962C8B-B14F-4D97-AF65-F5344CB8AC3E}">
        <p14:creationId xmlns:p14="http://schemas.microsoft.com/office/powerpoint/2010/main" val="12974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B46E9B-5253-BA0A-7C65-1FE79C0BDAA0}"/>
              </a:ext>
            </a:extLst>
          </p:cNvPr>
          <p:cNvSpPr>
            <a:spLocks noGrp="1"/>
          </p:cNvSpPr>
          <p:nvPr>
            <p:ph idx="1"/>
          </p:nvPr>
        </p:nvSpPr>
        <p:spPr/>
        <p:txBody>
          <a:bodyPr/>
          <a:lstStyle/>
          <a:p>
            <a:r>
              <a:rPr lang="en-US" dirty="0"/>
              <a:t>What suggestions/comments do you have when it comes to self-care?</a:t>
            </a:r>
          </a:p>
          <a:p>
            <a:r>
              <a:rPr lang="en-US" dirty="0"/>
              <a:t>What questions do </a:t>
            </a:r>
            <a:r>
              <a:rPr lang="en-US"/>
              <a:t>you have?</a:t>
            </a:r>
            <a:endParaRPr lang="en-US" dirty="0"/>
          </a:p>
          <a:p>
            <a:endParaRPr lang="en-US" dirty="0"/>
          </a:p>
        </p:txBody>
      </p:sp>
    </p:spTree>
    <p:extLst>
      <p:ext uri="{BB962C8B-B14F-4D97-AF65-F5344CB8AC3E}">
        <p14:creationId xmlns:p14="http://schemas.microsoft.com/office/powerpoint/2010/main" val="81342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CB889-3A50-89ED-25C3-02B0F1B033A9}"/>
              </a:ext>
            </a:extLst>
          </p:cNvPr>
          <p:cNvSpPr>
            <a:spLocks noGrp="1"/>
          </p:cNvSpPr>
          <p:nvPr>
            <p:ph type="ctrTitle"/>
          </p:nvPr>
        </p:nvSpPr>
        <p:spPr/>
        <p:txBody>
          <a:bodyPr/>
          <a:lstStyle/>
          <a:p>
            <a:r>
              <a:rPr lang="en-US" dirty="0"/>
              <a:t>GOD BLESS!!!</a:t>
            </a:r>
          </a:p>
        </p:txBody>
      </p:sp>
      <p:sp>
        <p:nvSpPr>
          <p:cNvPr id="3" name="Subtitle 2">
            <a:extLst>
              <a:ext uri="{FF2B5EF4-FFF2-40B4-BE49-F238E27FC236}">
                <a16:creationId xmlns:a16="http://schemas.microsoft.com/office/drawing/2014/main" id="{F7AC8DEC-C06F-4F29-3505-19896DD48C2B}"/>
              </a:ext>
            </a:extLst>
          </p:cNvPr>
          <p:cNvSpPr>
            <a:spLocks noGrp="1"/>
          </p:cNvSpPr>
          <p:nvPr>
            <p:ph type="subTitle" idx="1"/>
          </p:nvPr>
        </p:nvSpPr>
        <p:spPr/>
        <p:txBody>
          <a:bodyPr>
            <a:normAutofit/>
          </a:bodyPr>
          <a:lstStyle/>
          <a:p>
            <a:r>
              <a:rPr lang="en-US" dirty="0"/>
              <a:t>Djuna Dudeck</a:t>
            </a:r>
          </a:p>
          <a:p>
            <a:r>
              <a:rPr lang="en-US" dirty="0"/>
              <a:t>Nick Nixon</a:t>
            </a:r>
          </a:p>
          <a:p>
            <a:endParaRPr lang="en-US" dirty="0"/>
          </a:p>
          <a:p>
            <a:endParaRPr lang="en-US" dirty="0"/>
          </a:p>
        </p:txBody>
      </p:sp>
    </p:spTree>
    <p:extLst>
      <p:ext uri="{BB962C8B-B14F-4D97-AF65-F5344CB8AC3E}">
        <p14:creationId xmlns:p14="http://schemas.microsoft.com/office/powerpoint/2010/main" val="214820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7F8-1873-3BFF-BB55-99EB0EEF874C}"/>
              </a:ext>
            </a:extLst>
          </p:cNvPr>
          <p:cNvSpPr>
            <a:spLocks noGrp="1"/>
          </p:cNvSpPr>
          <p:nvPr>
            <p:ph type="ctrTitle"/>
          </p:nvPr>
        </p:nvSpPr>
        <p:spPr/>
        <p:txBody>
          <a:bodyPr/>
          <a:lstStyle/>
          <a:p>
            <a:r>
              <a:rPr lang="en-US" dirty="0"/>
              <a:t>Welcome!</a:t>
            </a:r>
          </a:p>
        </p:txBody>
      </p:sp>
      <p:sp>
        <p:nvSpPr>
          <p:cNvPr id="3" name="Subtitle 2">
            <a:extLst>
              <a:ext uri="{FF2B5EF4-FFF2-40B4-BE49-F238E27FC236}">
                <a16:creationId xmlns:a16="http://schemas.microsoft.com/office/drawing/2014/main" id="{470BE339-6230-3AAD-E1D4-E15E01239CEB}"/>
              </a:ext>
            </a:extLst>
          </p:cNvPr>
          <p:cNvSpPr>
            <a:spLocks noGrp="1"/>
          </p:cNvSpPr>
          <p:nvPr>
            <p:ph type="subTitle" idx="1"/>
          </p:nvPr>
        </p:nvSpPr>
        <p:spPr/>
        <p:txBody>
          <a:bodyPr>
            <a:normAutofit fontScale="85000" lnSpcReduction="20000"/>
          </a:bodyPr>
          <a:lstStyle/>
          <a:p>
            <a:r>
              <a:rPr lang="en-US" dirty="0"/>
              <a:t>Did you:</a:t>
            </a:r>
          </a:p>
          <a:p>
            <a:r>
              <a:rPr lang="en-US" dirty="0"/>
              <a:t>Sign In</a:t>
            </a:r>
          </a:p>
          <a:p>
            <a:r>
              <a:rPr lang="en-US" dirty="0"/>
              <a:t>Pick Up Handouts</a:t>
            </a:r>
          </a:p>
          <a:p>
            <a:r>
              <a:rPr lang="en-US" dirty="0"/>
              <a:t>Pick Up Praise and Polish</a:t>
            </a:r>
          </a:p>
        </p:txBody>
      </p:sp>
    </p:spTree>
    <p:extLst>
      <p:ext uri="{BB962C8B-B14F-4D97-AF65-F5344CB8AC3E}">
        <p14:creationId xmlns:p14="http://schemas.microsoft.com/office/powerpoint/2010/main" val="59651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2D0FB-53C4-EC16-34A1-3E07AEA74DB8}"/>
              </a:ext>
            </a:extLst>
          </p:cNvPr>
          <p:cNvSpPr>
            <a:spLocks noGrp="1"/>
          </p:cNvSpPr>
          <p:nvPr>
            <p:ph type="title"/>
          </p:nvPr>
        </p:nvSpPr>
        <p:spPr/>
        <p:txBody>
          <a:bodyPr/>
          <a:lstStyle/>
          <a:p>
            <a:r>
              <a:rPr lang="en-US" dirty="0"/>
              <a:t>Djuna Dudeck</a:t>
            </a:r>
          </a:p>
        </p:txBody>
      </p:sp>
      <p:sp>
        <p:nvSpPr>
          <p:cNvPr id="3" name="Content Placeholder 2">
            <a:extLst>
              <a:ext uri="{FF2B5EF4-FFF2-40B4-BE49-F238E27FC236}">
                <a16:creationId xmlns:a16="http://schemas.microsoft.com/office/drawing/2014/main" id="{60CA736C-A529-C3DC-8208-14FF193C3DE1}"/>
              </a:ext>
            </a:extLst>
          </p:cNvPr>
          <p:cNvSpPr>
            <a:spLocks noGrp="1"/>
          </p:cNvSpPr>
          <p:nvPr>
            <p:ph idx="1"/>
          </p:nvPr>
        </p:nvSpPr>
        <p:spPr/>
        <p:txBody>
          <a:bodyPr/>
          <a:lstStyle/>
          <a:p>
            <a:r>
              <a:rPr lang="en-US" dirty="0"/>
              <a:t>Vilonia, Arkansas</a:t>
            </a:r>
          </a:p>
          <a:p>
            <a:r>
              <a:rPr lang="en-US" dirty="0"/>
              <a:t>Kairos since 2018</a:t>
            </a:r>
          </a:p>
          <a:p>
            <a:r>
              <a:rPr lang="en-US" dirty="0"/>
              <a:t>Have been a Weekend Leader, AC Chair, State Secretary, and now I represent Arkansas on the International Council and the Communication Sub-Committee</a:t>
            </a:r>
          </a:p>
          <a:p>
            <a:r>
              <a:rPr lang="en-US" dirty="0"/>
              <a:t>I have 1 daughter, a son-in-law, and 2 fabulous granddaughters.</a:t>
            </a:r>
          </a:p>
        </p:txBody>
      </p:sp>
    </p:spTree>
    <p:extLst>
      <p:ext uri="{BB962C8B-B14F-4D97-AF65-F5344CB8AC3E}">
        <p14:creationId xmlns:p14="http://schemas.microsoft.com/office/powerpoint/2010/main" val="250951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p:txBody>
          <a:bodyPr/>
          <a:lstStyle/>
          <a:p>
            <a:r>
              <a:rPr lang="en-US" dirty="0"/>
              <a:t>Nick’s Introduction</a:t>
            </a:r>
          </a:p>
        </p:txBody>
      </p:sp>
      <p:sp>
        <p:nvSpPr>
          <p:cNvPr id="3" name="Content Placeholder 2">
            <a:extLst>
              <a:ext uri="{FF2B5EF4-FFF2-40B4-BE49-F238E27FC236}">
                <a16:creationId xmlns:a16="http://schemas.microsoft.com/office/drawing/2014/main" id="{2B4E58D2-79EB-54AE-884B-4D0490DB28B1}"/>
              </a:ext>
            </a:extLst>
          </p:cNvPr>
          <p:cNvSpPr>
            <a:spLocks noGrp="1"/>
          </p:cNvSpPr>
          <p:nvPr>
            <p:ph idx="1"/>
          </p:nvPr>
        </p:nvSpPr>
        <p:spPr/>
        <p:txBody>
          <a:bodyPr>
            <a:normAutofit lnSpcReduction="10000"/>
          </a:bodyPr>
          <a:lstStyle/>
          <a:p>
            <a:r>
              <a:rPr lang="en-US" dirty="0"/>
              <a:t>New Bern, North Carolina</a:t>
            </a:r>
          </a:p>
          <a:p>
            <a:r>
              <a:rPr lang="en-US" dirty="0"/>
              <a:t>I started serving KAIROS in 2018, served on the local AC and now I represent North Carolina on the International Council. I am on the KI Sub-committee.</a:t>
            </a:r>
          </a:p>
          <a:p>
            <a:r>
              <a:rPr lang="en-US" dirty="0"/>
              <a:t>I’ve two daughters and 4 grandchildren that keep me running from one event to another.</a:t>
            </a:r>
          </a:p>
          <a:p>
            <a:r>
              <a:rPr lang="en-US" dirty="0"/>
              <a:t>I am the Chaplain at a Medium security prison in North Carolina.</a:t>
            </a:r>
          </a:p>
        </p:txBody>
      </p:sp>
    </p:spTree>
    <p:extLst>
      <p:ext uri="{BB962C8B-B14F-4D97-AF65-F5344CB8AC3E}">
        <p14:creationId xmlns:p14="http://schemas.microsoft.com/office/powerpoint/2010/main" val="1798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p:txBody>
          <a:bodyPr/>
          <a:lstStyle/>
          <a:p>
            <a:r>
              <a:rPr lang="en-US" dirty="0"/>
              <a:t>Devotion:  Psalm 23</a:t>
            </a:r>
          </a:p>
          <a:p>
            <a:r>
              <a:rPr lang="en-US" dirty="0"/>
              <a:t>23(2) He makes me lie down in green pastures</a:t>
            </a:r>
          </a:p>
          <a:p>
            <a:r>
              <a:rPr lang="en-US" dirty="0"/>
              <a:t>23(3) He Restores my soul</a:t>
            </a:r>
          </a:p>
          <a:p>
            <a:r>
              <a:rPr lang="en-US" dirty="0"/>
              <a:t>23(5) You prepare a table before me</a:t>
            </a:r>
          </a:p>
          <a:p>
            <a:pPr lvl="1"/>
            <a:r>
              <a:rPr lang="en-US" dirty="0"/>
              <a:t>My cup overflows</a:t>
            </a:r>
          </a:p>
        </p:txBody>
      </p:sp>
    </p:spTree>
    <p:extLst>
      <p:ext uri="{BB962C8B-B14F-4D97-AF65-F5344CB8AC3E}">
        <p14:creationId xmlns:p14="http://schemas.microsoft.com/office/powerpoint/2010/main" val="410908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6C0788-EBA3-6DA6-7B2D-5B35C6CEFFF0}"/>
              </a:ext>
            </a:extLst>
          </p:cNvPr>
          <p:cNvSpPr>
            <a:spLocks noGrp="1"/>
          </p:cNvSpPr>
          <p:nvPr>
            <p:ph type="title"/>
          </p:nvPr>
        </p:nvSpPr>
        <p:spPr/>
        <p:txBody>
          <a:bodyPr/>
          <a:lstStyle/>
          <a:p>
            <a:r>
              <a:rPr lang="en-US" dirty="0"/>
              <a:t>What is self-care?</a:t>
            </a:r>
          </a:p>
        </p:txBody>
      </p:sp>
      <p:sp>
        <p:nvSpPr>
          <p:cNvPr id="8" name="Content Placeholder 7">
            <a:extLst>
              <a:ext uri="{FF2B5EF4-FFF2-40B4-BE49-F238E27FC236}">
                <a16:creationId xmlns:a16="http://schemas.microsoft.com/office/drawing/2014/main" id="{F412386A-86F4-5C3D-B2B9-7D78C3994CA9}"/>
              </a:ext>
            </a:extLst>
          </p:cNvPr>
          <p:cNvSpPr>
            <a:spLocks noGrp="1"/>
          </p:cNvSpPr>
          <p:nvPr>
            <p:ph idx="1"/>
          </p:nvPr>
        </p:nvSpPr>
        <p:spPr/>
        <p:txBody>
          <a:bodyPr>
            <a:normAutofit/>
          </a:bodyPr>
          <a:lstStyle/>
          <a:p>
            <a:r>
              <a:rPr lang="en-US" sz="4400" dirty="0"/>
              <a:t>Soul Care</a:t>
            </a:r>
          </a:p>
          <a:p>
            <a:r>
              <a:rPr lang="en-US" sz="4400" dirty="0"/>
              <a:t>Soul Rest</a:t>
            </a:r>
          </a:p>
        </p:txBody>
      </p:sp>
    </p:spTree>
    <p:extLst>
      <p:ext uri="{BB962C8B-B14F-4D97-AF65-F5344CB8AC3E}">
        <p14:creationId xmlns:p14="http://schemas.microsoft.com/office/powerpoint/2010/main" val="413160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86F08-7A32-6FD1-7058-5714EE7AC77F}"/>
              </a:ext>
            </a:extLst>
          </p:cNvPr>
          <p:cNvSpPr>
            <a:spLocks noGrp="1"/>
          </p:cNvSpPr>
          <p:nvPr>
            <p:ph type="title"/>
          </p:nvPr>
        </p:nvSpPr>
        <p:spPr/>
        <p:txBody>
          <a:bodyPr/>
          <a:lstStyle/>
          <a:p>
            <a:r>
              <a:rPr lang="en-US" dirty="0"/>
              <a:t>Why should we even self-care?</a:t>
            </a:r>
          </a:p>
        </p:txBody>
      </p:sp>
      <p:pic>
        <p:nvPicPr>
          <p:cNvPr id="9" name="Content Placeholder 8">
            <a:extLst>
              <a:ext uri="{FF2B5EF4-FFF2-40B4-BE49-F238E27FC236}">
                <a16:creationId xmlns:a16="http://schemas.microsoft.com/office/drawing/2014/main" id="{A4EB834B-697A-24E7-2315-4C19539E9A34}"/>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4147396" y="1981200"/>
            <a:ext cx="7204816" cy="4028147"/>
          </a:xfrm>
        </p:spPr>
      </p:pic>
    </p:spTree>
    <p:extLst>
      <p:ext uri="{BB962C8B-B14F-4D97-AF65-F5344CB8AC3E}">
        <p14:creationId xmlns:p14="http://schemas.microsoft.com/office/powerpoint/2010/main" val="77356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CCE79-AFDB-4255-73E4-AE53DA7FC6ED}"/>
              </a:ext>
            </a:extLst>
          </p:cNvPr>
          <p:cNvSpPr>
            <a:spLocks noGrp="1"/>
          </p:cNvSpPr>
          <p:nvPr>
            <p:ph type="title"/>
          </p:nvPr>
        </p:nvSpPr>
        <p:spPr/>
        <p:txBody>
          <a:bodyPr/>
          <a:lstStyle/>
          <a:p>
            <a:r>
              <a:rPr lang="en-US" dirty="0"/>
              <a:t>Anatomy of the Volunteer</a:t>
            </a:r>
          </a:p>
        </p:txBody>
      </p:sp>
      <p:pic>
        <p:nvPicPr>
          <p:cNvPr id="3" name="Body Spirit Soul Image"/>
          <p:cNvPicPr>
            <a:picLocks noChangeAspect="1"/>
          </p:cNvPicPr>
          <p:nvPr/>
        </p:nvPicPr>
        <p:blipFill>
          <a:blip r:embed="rId3"/>
          <a:srcRect b="200"/>
          <a:stretch>
            <a:fillRect/>
          </a:stretch>
        </p:blipFill>
        <p:spPr>
          <a:xfrm>
            <a:off x="643474" y="2590800"/>
            <a:ext cx="5383398" cy="3581397"/>
          </a:xfrm>
          <a:prstGeom prst="rect">
            <a:avLst/>
          </a:prstGeom>
        </p:spPr>
      </p:pic>
      <p:sp>
        <p:nvSpPr>
          <p:cNvPr id="4" name="Content Placeholder 3">
            <a:extLst>
              <a:ext uri="{FF2B5EF4-FFF2-40B4-BE49-F238E27FC236}">
                <a16:creationId xmlns:a16="http://schemas.microsoft.com/office/drawing/2014/main" id="{5057806D-0C40-5B8E-8684-B8ED2213CB60}"/>
              </a:ext>
            </a:extLst>
          </p:cNvPr>
          <p:cNvSpPr>
            <a:spLocks noGrp="1"/>
          </p:cNvSpPr>
          <p:nvPr>
            <p:ph sz="half" idx="2"/>
          </p:nvPr>
        </p:nvSpPr>
        <p:spPr/>
        <p:txBody>
          <a:bodyPr/>
          <a:lstStyle/>
          <a:p>
            <a:r>
              <a:rPr lang="en-US" dirty="0"/>
              <a:t>The Body</a:t>
            </a:r>
          </a:p>
          <a:p>
            <a:pPr lvl="1"/>
            <a:r>
              <a:rPr lang="en-US" dirty="0"/>
              <a:t>Physical Realm</a:t>
            </a:r>
          </a:p>
          <a:p>
            <a:r>
              <a:rPr lang="en-US" dirty="0"/>
              <a:t>The Spirit</a:t>
            </a:r>
          </a:p>
          <a:p>
            <a:pPr lvl="1"/>
            <a:r>
              <a:rPr lang="en-US" dirty="0"/>
              <a:t>Divine Realm</a:t>
            </a:r>
          </a:p>
          <a:p>
            <a:r>
              <a:rPr lang="en-US" dirty="0"/>
              <a:t>The Soul</a:t>
            </a:r>
          </a:p>
          <a:p>
            <a:pPr lvl="1"/>
            <a:r>
              <a:rPr lang="en-US" dirty="0"/>
              <a:t>Psychological Realm</a:t>
            </a:r>
          </a:p>
        </p:txBody>
      </p:sp>
    </p:spTree>
    <p:extLst>
      <p:ext uri="{BB962C8B-B14F-4D97-AF65-F5344CB8AC3E}">
        <p14:creationId xmlns:p14="http://schemas.microsoft.com/office/powerpoint/2010/main" val="161989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7DFAC-30B2-FC43-B9C1-1706A96CBC98}"/>
              </a:ext>
            </a:extLst>
          </p:cNvPr>
          <p:cNvSpPr>
            <a:spLocks noGrp="1"/>
          </p:cNvSpPr>
          <p:nvPr>
            <p:ph type="title"/>
          </p:nvPr>
        </p:nvSpPr>
        <p:spPr/>
        <p:txBody>
          <a:bodyPr/>
          <a:lstStyle/>
          <a:p>
            <a:r>
              <a:rPr lang="en-US" dirty="0"/>
              <a:t>Biblical Examples</a:t>
            </a:r>
          </a:p>
        </p:txBody>
      </p:sp>
      <p:sp>
        <p:nvSpPr>
          <p:cNvPr id="3" name="Content Placeholder 2">
            <a:extLst>
              <a:ext uri="{FF2B5EF4-FFF2-40B4-BE49-F238E27FC236}">
                <a16:creationId xmlns:a16="http://schemas.microsoft.com/office/drawing/2014/main" id="{D2BFF2B2-FFF4-8D9C-F5A3-7DF7078710DC}"/>
              </a:ext>
            </a:extLst>
          </p:cNvPr>
          <p:cNvSpPr>
            <a:spLocks noGrp="1"/>
          </p:cNvSpPr>
          <p:nvPr>
            <p:ph idx="1"/>
          </p:nvPr>
        </p:nvSpPr>
        <p:spPr/>
        <p:txBody>
          <a:bodyPr/>
          <a:lstStyle/>
          <a:p>
            <a:r>
              <a:rPr lang="en-US" dirty="0"/>
              <a:t>Physical</a:t>
            </a:r>
          </a:p>
          <a:p>
            <a:pPr lvl="1"/>
            <a:r>
              <a:rPr lang="en-US" dirty="0"/>
              <a:t>Matthew 11:28-30</a:t>
            </a:r>
          </a:p>
          <a:p>
            <a:pPr lvl="1"/>
            <a:r>
              <a:rPr lang="en-US" dirty="0"/>
              <a:t>I Corinthians 6:19-20</a:t>
            </a:r>
          </a:p>
          <a:p>
            <a:r>
              <a:rPr lang="en-US" dirty="0"/>
              <a:t>Emotional/Mental</a:t>
            </a:r>
          </a:p>
          <a:p>
            <a:pPr lvl="1"/>
            <a:r>
              <a:rPr lang="en-US" dirty="0"/>
              <a:t>Philippians 6:6-7</a:t>
            </a:r>
          </a:p>
          <a:p>
            <a:pPr lvl="1"/>
            <a:r>
              <a:rPr lang="en-US" dirty="0"/>
              <a:t>Matthew 6:31-34</a:t>
            </a:r>
          </a:p>
          <a:p>
            <a:pPr lvl="1"/>
            <a:r>
              <a:rPr lang="en-US" dirty="0"/>
              <a:t>Proverbs 17:22</a:t>
            </a:r>
          </a:p>
        </p:txBody>
      </p:sp>
    </p:spTree>
    <p:extLst>
      <p:ext uri="{BB962C8B-B14F-4D97-AF65-F5344CB8AC3E}">
        <p14:creationId xmlns:p14="http://schemas.microsoft.com/office/powerpoint/2010/main" val="329492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schemas.microsoft.com/office/2006/metadata/properties"/>
    <ds:schemaRef ds:uri="http://purl.org/dc/terms/"/>
    <ds:schemaRef ds:uri="http://purl.org/dc/dcmitype/"/>
    <ds:schemaRef ds:uri="fbd3adbe-0a6f-483c-8432-8addf16505f2"/>
    <ds:schemaRef ds:uri="http://schemas.microsoft.com/office/infopath/2007/PartnerControls"/>
    <ds:schemaRef ds:uri="52f1d09e-bad4-47cb-86a3-6edf92aaba1f"/>
    <ds:schemaRef ds:uri="http://schemas.microsoft.com/office/2006/documentManagement/types"/>
    <ds:schemaRef ds:uri="http://purl.org/dc/elements/1.1/"/>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26114</TotalTime>
  <Words>2674</Words>
  <Application>Microsoft Office PowerPoint</Application>
  <PresentationFormat>Custom</PresentationFormat>
  <Paragraphs>184</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Arial</vt:lpstr>
      <vt:lpstr>Calibri</vt:lpstr>
      <vt:lpstr>Blank Slide - No Logo</vt:lpstr>
      <vt:lpstr>Caring for the Soul Ministering from Abundance </vt:lpstr>
      <vt:lpstr>Welcome!</vt:lpstr>
      <vt:lpstr>Djuna Dudeck</vt:lpstr>
      <vt:lpstr>Nick’s Introduction</vt:lpstr>
      <vt:lpstr>PowerPoint Presentation</vt:lpstr>
      <vt:lpstr>What is self-care?</vt:lpstr>
      <vt:lpstr>Why should we even self-care?</vt:lpstr>
      <vt:lpstr>Anatomy of the Volunteer</vt:lpstr>
      <vt:lpstr>Biblical Examples</vt:lpstr>
      <vt:lpstr>Jesus’ Self-Care</vt:lpstr>
      <vt:lpstr>Jesus on Soul Care</vt:lpstr>
      <vt:lpstr>How can we have self-care?</vt:lpstr>
      <vt:lpstr>Program-Specific Advantages of Soul Care</vt:lpstr>
      <vt:lpstr>Self-Care in Kairos</vt:lpstr>
      <vt:lpstr>Scriptural Responses to Push Back</vt:lpstr>
      <vt:lpstr>Managing the Transition Home: The 48-Hour Protocol</vt:lpstr>
      <vt:lpstr>PowerPoint Presentation</vt:lpstr>
      <vt:lpstr>GOD BLESS!!!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51</cp:revision>
  <cp:lastPrinted>2026-05-12T13:48:54Z</cp:lastPrinted>
  <dcterms:created xsi:type="dcterms:W3CDTF">2022-04-28T17:23:48Z</dcterms:created>
  <dcterms:modified xsi:type="dcterms:W3CDTF">2026-07-06T18:47:17Z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